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
  </p:notesMasterIdLst>
  <p:handoutMasterIdLst>
    <p:handoutMasterId r:id="rId7"/>
  </p:handoutMasterIdLst>
  <p:sldIdLst>
    <p:sldId id="571" r:id="rId2"/>
    <p:sldId id="733" r:id="rId3"/>
    <p:sldId id="734" r:id="rId4"/>
    <p:sldId id="735" r:id="rId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座間市" initials="Ｚ" lastIdx="2" clrIdx="0">
    <p:extLst>
      <p:ext uri="{19B8F6BF-5375-455C-9EA6-DF929625EA0E}">
        <p15:presenceInfo xmlns:p15="http://schemas.microsoft.com/office/powerpoint/2012/main" userId="座間市" providerId="None"/>
      </p:ext>
    </p:extLst>
  </p:cmAuthor>
  <p:cmAuthor id="2" name="打越 理恵" initials="打越" lastIdx="1" clrIdx="1">
    <p:extLst>
      <p:ext uri="{19B8F6BF-5375-455C-9EA6-DF929625EA0E}">
        <p15:presenceInfo xmlns:p15="http://schemas.microsoft.com/office/powerpoint/2012/main" userId="打越 理恵" providerId="None"/>
      </p:ext>
    </p:extLst>
  </p:cmAuthor>
  <p:cmAuthor id="3" name="吉村 薫" initials="吉村" lastIdx="3" clrIdx="3">
    <p:extLst>
      <p:ext uri="{19B8F6BF-5375-455C-9EA6-DF929625EA0E}">
        <p15:presenceInfo xmlns:p15="http://schemas.microsoft.com/office/powerpoint/2012/main" userId="吉村 薫"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85059" autoAdjust="0"/>
  </p:normalViewPr>
  <p:slideViewPr>
    <p:cSldViewPr>
      <p:cViewPr varScale="1">
        <p:scale>
          <a:sx n="87" d="100"/>
          <a:sy n="87" d="100"/>
        </p:scale>
        <p:origin x="14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8440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992F5-0577-4C15-87E6-63D30E62E591}" type="datetimeFigureOut">
              <a:rPr kumimoji="1" lang="ja-JP" altLang="en-US" smtClean="0"/>
              <a:t>2023/6/29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DC651-7E02-413D-BCFF-9A8F15E1BA70}" type="slidenum">
              <a:rPr kumimoji="1" lang="ja-JP" altLang="en-US" smtClean="0"/>
              <a:t>‹#›</a:t>
            </a:fld>
            <a:endParaRPr kumimoji="1" lang="ja-JP" altLang="en-US"/>
          </a:p>
        </p:txBody>
      </p:sp>
    </p:spTree>
    <p:extLst>
      <p:ext uri="{BB962C8B-B14F-4D97-AF65-F5344CB8AC3E}">
        <p14:creationId xmlns:p14="http://schemas.microsoft.com/office/powerpoint/2010/main" val="19333542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CDC651-7E02-413D-BCFF-9A8F15E1BA70}" type="slidenum">
              <a:rPr kumimoji="1" lang="ja-JP" altLang="en-US" smtClean="0"/>
              <a:t>1</a:t>
            </a:fld>
            <a:endParaRPr kumimoji="1" lang="ja-JP" altLang="en-US"/>
          </a:p>
        </p:txBody>
      </p:sp>
    </p:spTree>
    <p:extLst>
      <p:ext uri="{BB962C8B-B14F-4D97-AF65-F5344CB8AC3E}">
        <p14:creationId xmlns:p14="http://schemas.microsoft.com/office/powerpoint/2010/main" val="225735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CDC651-7E02-413D-BCFF-9A8F15E1BA70}" type="slidenum">
              <a:rPr kumimoji="1" lang="ja-JP" altLang="en-US" smtClean="0"/>
              <a:t>4</a:t>
            </a:fld>
            <a:endParaRPr kumimoji="1" lang="ja-JP" altLang="en-US"/>
          </a:p>
        </p:txBody>
      </p:sp>
    </p:spTree>
    <p:extLst>
      <p:ext uri="{BB962C8B-B14F-4D97-AF65-F5344CB8AC3E}">
        <p14:creationId xmlns:p14="http://schemas.microsoft.com/office/powerpoint/2010/main" val="305398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5" name="Line 3"/>
          <p:cNvSpPr>
            <a:spLocks noChangeShapeType="1"/>
          </p:cNvSpPr>
          <p:nvPr/>
        </p:nvSpPr>
        <p:spPr bwMode="gray">
          <a:xfrm flipV="1">
            <a:off x="539750" y="3357567"/>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6" name="Line 4"/>
          <p:cNvSpPr>
            <a:spLocks noChangeShapeType="1"/>
          </p:cNvSpPr>
          <p:nvPr/>
        </p:nvSpPr>
        <p:spPr bwMode="gray">
          <a:xfrm flipV="1">
            <a:off x="1476379"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7" name="Line 5"/>
          <p:cNvSpPr>
            <a:spLocks noChangeShapeType="1"/>
          </p:cNvSpPr>
          <p:nvPr/>
        </p:nvSpPr>
        <p:spPr bwMode="gray">
          <a:xfrm>
            <a:off x="4" y="3789364"/>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8" name="Freeform 6"/>
          <p:cNvSpPr>
            <a:spLocks/>
          </p:cNvSpPr>
          <p:nvPr/>
        </p:nvSpPr>
        <p:spPr bwMode="gray">
          <a:xfrm>
            <a:off x="-7938" y="0"/>
            <a:ext cx="9151938" cy="5867400"/>
          </a:xfrm>
          <a:custGeom>
            <a:avLst/>
            <a:gdLst>
              <a:gd name="T0" fmla="*/ 0 w 5765"/>
              <a:gd name="T1" fmla="*/ 0 h 3696"/>
              <a:gd name="T2" fmla="*/ 2147483647 w 5765"/>
              <a:gd name="T3" fmla="*/ 0 h 3696"/>
              <a:gd name="T4" fmla="*/ 2147483647 w 5765"/>
              <a:gd name="T5" fmla="*/ 2147483647 h 3696"/>
              <a:gd name="T6" fmla="*/ 2147483647 w 5765"/>
              <a:gd name="T7" fmla="*/ 2147483647 h 3696"/>
              <a:gd name="T8" fmla="*/ 12601576 w 5765"/>
              <a:gd name="T9" fmla="*/ 773688763 h 3696"/>
              <a:gd name="T10" fmla="*/ 0 w 5765"/>
              <a:gd name="T11" fmla="*/ 0 h 3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8000"/>
              </a:gs>
              <a:gs pos="100000">
                <a:srgbClr val="00CC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4103" name="Rectangle 7"/>
          <p:cNvSpPr>
            <a:spLocks noGrp="1" noChangeArrowheads="1"/>
          </p:cNvSpPr>
          <p:nvPr>
            <p:ph type="ctrTitle"/>
          </p:nvPr>
        </p:nvSpPr>
        <p:spPr>
          <a:xfrm>
            <a:off x="685800" y="2130433"/>
            <a:ext cx="7772400" cy="938213"/>
          </a:xfrm>
        </p:spPr>
        <p:txBody>
          <a:bodyPr/>
          <a:lstStyle>
            <a:lvl1pPr algn="ctr">
              <a:defRPr sz="4000"/>
            </a:lvl1pPr>
          </a:lstStyle>
          <a:p>
            <a:pPr lvl="0"/>
            <a:r>
              <a:rPr lang="ja-JP" altLang="en-US" noProof="0" smtClean="0"/>
              <a:t>マスタ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smtClean="0"/>
              <a:t>マスタ サブタイトルの書式設定</a:t>
            </a:r>
          </a:p>
        </p:txBody>
      </p:sp>
      <p:sp>
        <p:nvSpPr>
          <p:cNvPr id="9" name="Rectangle 9"/>
          <p:cNvSpPr>
            <a:spLocks noGrp="1" noChangeArrowheads="1"/>
          </p:cNvSpPr>
          <p:nvPr>
            <p:ph type="dt" sz="half" idx="10"/>
          </p:nvPr>
        </p:nvSpPr>
        <p:spPr bwMode="gray">
          <a:xfrm>
            <a:off x="6262688" y="5589596"/>
            <a:ext cx="2133600" cy="3317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 name="Rectangle 10"/>
          <p:cNvSpPr>
            <a:spLocks noGrp="1" noChangeArrowheads="1"/>
          </p:cNvSpPr>
          <p:nvPr>
            <p:ph type="ftr" sz="quarter" idx="11"/>
          </p:nvPr>
        </p:nvSpPr>
        <p:spPr bwMode="gray">
          <a:xfrm>
            <a:off x="5508625" y="5157796"/>
            <a:ext cx="2895600" cy="3317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endParaRPr lang="en-US" altLang="ja-JP">
              <a:solidFill>
                <a:srgbClr val="000000"/>
              </a:solidFill>
            </a:endParaRPr>
          </a:p>
        </p:txBody>
      </p:sp>
    </p:spTree>
    <p:extLst>
      <p:ext uri="{BB962C8B-B14F-4D97-AF65-F5344CB8AC3E}">
        <p14:creationId xmlns:p14="http://schemas.microsoft.com/office/powerpoint/2010/main" val="3796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914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625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383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30713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34144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34144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49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7895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58127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71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94907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87299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folHlink"/>
            </a:gs>
          </a:gsLst>
          <a:lin ang="0" scaled="1"/>
        </a:gra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1027" name="Line 8"/>
          <p:cNvSpPr>
            <a:spLocks noChangeShapeType="1"/>
          </p:cNvSpPr>
          <p:nvPr/>
        </p:nvSpPr>
        <p:spPr bwMode="gray">
          <a:xfrm flipV="1">
            <a:off x="539750" y="3357567"/>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1028" name="Line 9"/>
          <p:cNvSpPr>
            <a:spLocks noChangeShapeType="1"/>
          </p:cNvSpPr>
          <p:nvPr/>
        </p:nvSpPr>
        <p:spPr bwMode="gray">
          <a:xfrm flipV="1">
            <a:off x="1476379"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1029" name="Line 10"/>
          <p:cNvSpPr>
            <a:spLocks noChangeShapeType="1"/>
          </p:cNvSpPr>
          <p:nvPr/>
        </p:nvSpPr>
        <p:spPr bwMode="gray">
          <a:xfrm>
            <a:off x="4" y="3789364"/>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1030" name="Freeform 11"/>
          <p:cNvSpPr>
            <a:spLocks/>
          </p:cNvSpPr>
          <p:nvPr/>
        </p:nvSpPr>
        <p:spPr bwMode="gray">
          <a:xfrm>
            <a:off x="-7938" y="0"/>
            <a:ext cx="9151938" cy="1189038"/>
          </a:xfrm>
          <a:custGeom>
            <a:avLst/>
            <a:gdLst>
              <a:gd name="T0" fmla="*/ 0 w 5765"/>
              <a:gd name="T1" fmla="*/ 0 h 749"/>
              <a:gd name="T2" fmla="*/ 2147483647 w 5765"/>
              <a:gd name="T3" fmla="*/ 0 h 749"/>
              <a:gd name="T4" fmla="*/ 2147483647 w 5765"/>
              <a:gd name="T5" fmla="*/ 1063506385 h 749"/>
              <a:gd name="T6" fmla="*/ 642640673 w 5765"/>
              <a:gd name="T7" fmla="*/ 1887598619 h 749"/>
              <a:gd name="T8" fmla="*/ 12601576 w 5765"/>
              <a:gd name="T9" fmla="*/ 196572270 h 749"/>
              <a:gd name="T10" fmla="*/ 0 w 5765"/>
              <a:gd name="T11" fmla="*/ 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8000"/>
              </a:gs>
              <a:gs pos="100000">
                <a:srgbClr val="00CC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mtClean="0">
              <a:solidFill>
                <a:srgbClr val="000000"/>
              </a:solidFill>
            </a:endParaRPr>
          </a:p>
        </p:txBody>
      </p:sp>
      <p:sp>
        <p:nvSpPr>
          <p:cNvPr id="1031" name="Rectangle 2"/>
          <p:cNvSpPr>
            <a:spLocks noGrp="1" noChangeArrowheads="1"/>
          </p:cNvSpPr>
          <p:nvPr>
            <p:ph type="title"/>
          </p:nvPr>
        </p:nvSpPr>
        <p:spPr bwMode="gray">
          <a:xfrm>
            <a:off x="457200" y="188914"/>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2" name="Rectangle 3"/>
          <p:cNvSpPr>
            <a:spLocks noGrp="1" noChangeArrowheads="1"/>
          </p:cNvSpPr>
          <p:nvPr>
            <p:ph type="body" idx="1"/>
          </p:nvPr>
        </p:nvSpPr>
        <p:spPr bwMode="gray">
          <a:xfrm>
            <a:off x="457200" y="1341445"/>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extLst>
      <p:ext uri="{BB962C8B-B14F-4D97-AF65-F5344CB8AC3E}">
        <p14:creationId xmlns:p14="http://schemas.microsoft.com/office/powerpoint/2010/main" val="35694495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Arial" charset="0"/>
          <a:ea typeface="ＭＳ Ｐゴシック" pitchFamily="50" charset="-128"/>
        </a:defRPr>
      </a:lvl2pPr>
      <a:lvl3pPr algn="l" rtl="0" eaLnBrk="0" fontAlgn="base" hangingPunct="0">
        <a:spcBef>
          <a:spcPct val="0"/>
        </a:spcBef>
        <a:spcAft>
          <a:spcPct val="0"/>
        </a:spcAft>
        <a:defRPr kumimoji="1" sz="3200" b="1">
          <a:solidFill>
            <a:schemeClr val="bg1"/>
          </a:solidFill>
          <a:latin typeface="Arial" charset="0"/>
          <a:ea typeface="ＭＳ Ｐゴシック" pitchFamily="50" charset="-128"/>
        </a:defRPr>
      </a:lvl3pPr>
      <a:lvl4pPr algn="l" rtl="0" eaLnBrk="0" fontAlgn="base" hangingPunct="0">
        <a:spcBef>
          <a:spcPct val="0"/>
        </a:spcBef>
        <a:spcAft>
          <a:spcPct val="0"/>
        </a:spcAft>
        <a:defRPr kumimoji="1" sz="3200" b="1">
          <a:solidFill>
            <a:schemeClr val="bg1"/>
          </a:solidFill>
          <a:latin typeface="Arial" charset="0"/>
          <a:ea typeface="ＭＳ Ｐゴシック" pitchFamily="50" charset="-128"/>
        </a:defRPr>
      </a:lvl4pPr>
      <a:lvl5pPr algn="l" rtl="0" eaLnBrk="0" fontAlgn="base" hangingPunct="0">
        <a:spcBef>
          <a:spcPct val="0"/>
        </a:spcBef>
        <a:spcAft>
          <a:spcPct val="0"/>
        </a:spcAft>
        <a:defRPr kumimoji="1" sz="3200" b="1">
          <a:solidFill>
            <a:schemeClr val="bg1"/>
          </a:solidFill>
          <a:latin typeface="Arial" charset="0"/>
          <a:ea typeface="ＭＳ Ｐゴシック" pitchFamily="50" charset="-128"/>
        </a:defRPr>
      </a:lvl5pPr>
      <a:lvl6pPr marL="457200" algn="l" rtl="0" fontAlgn="base">
        <a:spcBef>
          <a:spcPct val="0"/>
        </a:spcBef>
        <a:spcAft>
          <a:spcPct val="0"/>
        </a:spcAft>
        <a:defRPr kumimoji="1" sz="3200" b="1">
          <a:solidFill>
            <a:schemeClr val="bg1"/>
          </a:solidFill>
          <a:latin typeface="Arial" charset="0"/>
          <a:ea typeface="ＭＳ Ｐゴシック" pitchFamily="50" charset="-128"/>
        </a:defRPr>
      </a:lvl6pPr>
      <a:lvl7pPr marL="914400" algn="l" rtl="0" fontAlgn="base">
        <a:spcBef>
          <a:spcPct val="0"/>
        </a:spcBef>
        <a:spcAft>
          <a:spcPct val="0"/>
        </a:spcAft>
        <a:defRPr kumimoji="1" sz="3200" b="1">
          <a:solidFill>
            <a:schemeClr val="bg1"/>
          </a:solidFill>
          <a:latin typeface="Arial" charset="0"/>
          <a:ea typeface="ＭＳ Ｐゴシック" pitchFamily="50" charset="-128"/>
        </a:defRPr>
      </a:lvl7pPr>
      <a:lvl8pPr marL="1371600" algn="l" rtl="0" fontAlgn="base">
        <a:spcBef>
          <a:spcPct val="0"/>
        </a:spcBef>
        <a:spcAft>
          <a:spcPct val="0"/>
        </a:spcAft>
        <a:defRPr kumimoji="1" sz="3200" b="1">
          <a:solidFill>
            <a:schemeClr val="bg1"/>
          </a:solidFill>
          <a:latin typeface="Arial" charset="0"/>
          <a:ea typeface="ＭＳ Ｐゴシック" pitchFamily="50" charset="-128"/>
        </a:defRPr>
      </a:lvl8pPr>
      <a:lvl9pPr marL="1828800" algn="l" rtl="0" fontAlgn="base">
        <a:spcBef>
          <a:spcPct val="0"/>
        </a:spcBef>
        <a:spcAft>
          <a:spcPct val="0"/>
        </a:spcAft>
        <a:defRPr kumimoji="1" sz="3200" b="1">
          <a:solidFill>
            <a:schemeClr val="bg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69" y="2348880"/>
            <a:ext cx="8866496" cy="938213"/>
          </a:xfrm>
        </p:spPr>
        <p:txBody>
          <a:bodyPr/>
          <a:lstStyle/>
          <a:p>
            <a:r>
              <a:rPr lang="ja-JP" altLang="en-US" dirty="0" smtClean="0"/>
              <a:t>座間市　実践報告</a:t>
            </a:r>
            <a:r>
              <a:rPr lang="en-US" altLang="ja-JP" dirty="0" smtClean="0"/>
              <a:t/>
            </a:r>
            <a:br>
              <a:rPr lang="en-US" altLang="ja-JP" dirty="0" smtClean="0"/>
            </a:br>
            <a:r>
              <a:rPr lang="ja-JP" altLang="en-US" sz="2400" dirty="0" smtClean="0">
                <a:solidFill>
                  <a:schemeClr val="tx1"/>
                </a:solidFill>
              </a:rPr>
              <a:t>生活困窮者自立支援制度と「</a:t>
            </a:r>
            <a:r>
              <a:rPr lang="ja-JP" altLang="en-US" sz="2400" dirty="0">
                <a:solidFill>
                  <a:schemeClr val="tx1"/>
                </a:solidFill>
              </a:rPr>
              <a:t>断らない相談</a:t>
            </a:r>
            <a:r>
              <a:rPr lang="ja-JP" altLang="en-US" sz="2400" dirty="0" smtClean="0">
                <a:solidFill>
                  <a:schemeClr val="tx1"/>
                </a:solidFill>
              </a:rPr>
              <a:t>支援」</a:t>
            </a:r>
            <a:endParaRPr kumimoji="1" lang="ja-JP" altLang="en-US" sz="2400" dirty="0">
              <a:solidFill>
                <a:schemeClr val="tx1"/>
              </a:solidFill>
            </a:endParaRPr>
          </a:p>
        </p:txBody>
      </p:sp>
      <p:sp>
        <p:nvSpPr>
          <p:cNvPr id="3" name="サブタイトル 2"/>
          <p:cNvSpPr>
            <a:spLocks noGrp="1"/>
          </p:cNvSpPr>
          <p:nvPr>
            <p:ph type="subTitle" idx="1"/>
          </p:nvPr>
        </p:nvSpPr>
        <p:spPr>
          <a:xfrm>
            <a:off x="1320869" y="3564290"/>
            <a:ext cx="6750102" cy="675529"/>
          </a:xfrm>
        </p:spPr>
        <p:txBody>
          <a:bodyPr/>
          <a:lstStyle/>
          <a:p>
            <a:pPr algn="l"/>
            <a:r>
              <a:rPr kumimoji="1" lang="ja-JP" altLang="en-US" sz="1800" dirty="0" smtClean="0">
                <a:solidFill>
                  <a:schemeClr val="tx1"/>
                </a:solidFill>
              </a:rPr>
              <a:t>座間市福祉部参事兼福祉事務所長兼地域福祉課長</a:t>
            </a:r>
            <a:r>
              <a:rPr lang="ja-JP" altLang="en-US" sz="1800" dirty="0">
                <a:solidFill>
                  <a:schemeClr val="tx1"/>
                </a:solidFill>
              </a:rPr>
              <a:t>　</a:t>
            </a:r>
            <a:r>
              <a:rPr lang="ja-JP" altLang="en-US" sz="1800" dirty="0" smtClean="0">
                <a:solidFill>
                  <a:schemeClr val="tx1"/>
                </a:solidFill>
              </a:rPr>
              <a:t>　林　星一</a:t>
            </a:r>
            <a:endParaRPr kumimoji="1" lang="en-US" altLang="ja-JP" sz="1800" dirty="0" smtClean="0">
              <a:solidFill>
                <a:schemeClr val="tx1"/>
              </a:solidFill>
            </a:endParaRPr>
          </a:p>
          <a:p>
            <a:endParaRPr lang="en-US" altLang="ja-JP" dirty="0" smtClean="0">
              <a:solidFill>
                <a:schemeClr val="tx1"/>
              </a:solidFill>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3631329"/>
            <a:ext cx="2359356" cy="2591025"/>
          </a:xfrm>
          <a:prstGeom prst="rect">
            <a:avLst/>
          </a:prstGeom>
        </p:spPr>
      </p:pic>
      <p:sp>
        <p:nvSpPr>
          <p:cNvPr id="5" name="Text Box 8"/>
          <p:cNvSpPr txBox="1">
            <a:spLocks noChangeArrowheads="1"/>
          </p:cNvSpPr>
          <p:nvPr/>
        </p:nvSpPr>
        <p:spPr bwMode="auto">
          <a:xfrm>
            <a:off x="6828365" y="6081958"/>
            <a:ext cx="244827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dirty="0">
                <a:ea typeface="HGP創英角ｺﾞｼｯｸUB" panose="020B0900000000000000" pitchFamily="50" charset="-128"/>
              </a:rPr>
              <a:t>座間市</a:t>
            </a:r>
            <a:r>
              <a:rPr lang="ja-JP" altLang="en-US" sz="1400" dirty="0" smtClean="0">
                <a:ea typeface="HGP創英角ｺﾞｼｯｸUB" panose="020B0900000000000000" pitchFamily="50" charset="-128"/>
              </a:rPr>
              <a:t>マスコットキャラクター</a:t>
            </a:r>
            <a:endParaRPr lang="en-US" altLang="ja-JP" sz="1400" dirty="0" smtClean="0">
              <a:ea typeface="HGP創英角ｺﾞｼｯｸUB" panose="020B0900000000000000" pitchFamily="50" charset="-128"/>
            </a:endParaRPr>
          </a:p>
          <a:p>
            <a:pPr algn="ctr" eaLnBrk="1" hangingPunct="1">
              <a:spcBef>
                <a:spcPct val="50000"/>
              </a:spcBef>
              <a:buFontTx/>
              <a:buNone/>
            </a:pPr>
            <a:r>
              <a:rPr lang="ja-JP" altLang="en-US" sz="1400" dirty="0" smtClean="0">
                <a:ea typeface="HGP創英角ｺﾞｼｯｸUB" panose="020B0900000000000000" pitchFamily="50" charset="-128"/>
              </a:rPr>
              <a:t>「</a:t>
            </a:r>
            <a:r>
              <a:rPr lang="ja-JP" altLang="en-US" sz="1400" dirty="0">
                <a:ea typeface="HGP創英角ｺﾞｼｯｸUB" panose="020B0900000000000000" pitchFamily="50" charset="-128"/>
              </a:rPr>
              <a:t>ざまりん」</a:t>
            </a:r>
          </a:p>
        </p:txBody>
      </p:sp>
      <p:sp>
        <p:nvSpPr>
          <p:cNvPr id="7" name="テキスト ボックス 6"/>
          <p:cNvSpPr txBox="1"/>
          <p:nvPr/>
        </p:nvSpPr>
        <p:spPr>
          <a:xfrm>
            <a:off x="8429923" y="328630"/>
            <a:ext cx="461665" cy="415180"/>
          </a:xfrm>
          <a:prstGeom prst="rect">
            <a:avLst/>
          </a:prstGeom>
          <a:noFill/>
        </p:spPr>
        <p:txBody>
          <a:bodyPr vert="eaVert" wrap="square" rtlCol="0">
            <a:spAutoFit/>
          </a:bodyPr>
          <a:lstStyle/>
          <a:p>
            <a:fld id="{001E5406-0106-411B-A100-88C55B3A56E1}" type="slidenum">
              <a:rPr kumimoji="1" lang="ja-JP" altLang="en-US" smtClean="0"/>
              <a:t>1</a:t>
            </a:fld>
            <a:endParaRPr kumimoji="1" lang="ja-JP" altLang="en-US" dirty="0"/>
          </a:p>
        </p:txBody>
      </p:sp>
      <p:sp>
        <p:nvSpPr>
          <p:cNvPr id="6" name="テキスト ボックス 5"/>
          <p:cNvSpPr txBox="1"/>
          <p:nvPr/>
        </p:nvSpPr>
        <p:spPr>
          <a:xfrm>
            <a:off x="107504" y="6174538"/>
            <a:ext cx="7704856" cy="646331"/>
          </a:xfrm>
          <a:prstGeom prst="rect">
            <a:avLst/>
          </a:prstGeom>
          <a:noFill/>
        </p:spPr>
        <p:txBody>
          <a:bodyPr wrap="square" rtlCol="0">
            <a:spAutoFit/>
          </a:bodyPr>
          <a:lstStyle/>
          <a:p>
            <a:r>
              <a:rPr kumimoji="1" lang="ja-JP" altLang="en-US" dirty="0" smtClean="0"/>
              <a:t>第５９回社会福祉セミナー</a:t>
            </a:r>
            <a:r>
              <a:rPr lang="ja-JP" altLang="en-US" dirty="0"/>
              <a:t>　</a:t>
            </a:r>
            <a:r>
              <a:rPr lang="ja-JP" altLang="en-US" dirty="0" smtClean="0"/>
              <a:t>　令和５年７月９日（日）</a:t>
            </a:r>
            <a:endParaRPr lang="en-US" altLang="ja-JP" dirty="0" smtClean="0"/>
          </a:p>
          <a:p>
            <a:r>
              <a:rPr kumimoji="1" lang="ja-JP" altLang="en-US" dirty="0" smtClean="0"/>
              <a:t>講座③「攻めの公助」の事例に学ぶー自治体福祉行政における</a:t>
            </a:r>
            <a:r>
              <a:rPr lang="ja-JP" altLang="en-US" dirty="0"/>
              <a:t>挑戦</a:t>
            </a:r>
            <a:r>
              <a:rPr lang="ja-JP" altLang="en-US" dirty="0" err="1" smtClean="0"/>
              <a:t>ー</a:t>
            </a:r>
            <a:endParaRPr kumimoji="1" lang="ja-JP" altLang="en-US" dirty="0"/>
          </a:p>
        </p:txBody>
      </p:sp>
    </p:spTree>
    <p:extLst>
      <p:ext uri="{BB962C8B-B14F-4D97-AF65-F5344CB8AC3E}">
        <p14:creationId xmlns:p14="http://schemas.microsoft.com/office/powerpoint/2010/main" val="141445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800" dirty="0" smtClean="0"/>
              <a:t>神奈川県座間市</a:t>
            </a:r>
          </a:p>
        </p:txBody>
      </p:sp>
      <p:sp>
        <p:nvSpPr>
          <p:cNvPr id="4099" name="Text Box 6"/>
          <p:cNvSpPr txBox="1">
            <a:spLocks noChangeArrowheads="1"/>
          </p:cNvSpPr>
          <p:nvPr/>
        </p:nvSpPr>
        <p:spPr bwMode="auto">
          <a:xfrm>
            <a:off x="35496" y="1155673"/>
            <a:ext cx="48228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200" b="1" dirty="0" smtClean="0"/>
              <a:t>【</a:t>
            </a:r>
            <a:r>
              <a:rPr lang="ja-JP" altLang="en-US" sz="1200" b="1" dirty="0"/>
              <a:t>人口</a:t>
            </a:r>
            <a:r>
              <a:rPr lang="en-US" altLang="ja-JP" sz="1200" b="1" dirty="0"/>
              <a:t>】</a:t>
            </a:r>
            <a:r>
              <a:rPr lang="ja-JP" altLang="en-US" sz="1200" b="1" dirty="0"/>
              <a:t>　  </a:t>
            </a:r>
            <a:r>
              <a:rPr lang="en-US" altLang="ja-JP" sz="1200" b="1" dirty="0" smtClean="0"/>
              <a:t>130,753</a:t>
            </a:r>
            <a:r>
              <a:rPr lang="ja-JP" altLang="en-US" sz="1200" b="1" dirty="0" smtClean="0"/>
              <a:t>人　　</a:t>
            </a:r>
            <a:r>
              <a:rPr lang="en-US" altLang="ja-JP" sz="1200" b="1" dirty="0" smtClean="0"/>
              <a:t>【</a:t>
            </a:r>
            <a:r>
              <a:rPr lang="ja-JP" altLang="en-US" sz="1200" b="1" dirty="0"/>
              <a:t>世帯数</a:t>
            </a:r>
            <a:r>
              <a:rPr lang="en-US" altLang="ja-JP" sz="1200" b="1" dirty="0"/>
              <a:t>】</a:t>
            </a:r>
            <a:r>
              <a:rPr lang="ja-JP" altLang="en-US" sz="1200" b="1" dirty="0"/>
              <a:t>　</a:t>
            </a:r>
            <a:r>
              <a:rPr lang="en-US" altLang="ja-JP" sz="1200" b="1" dirty="0" smtClean="0"/>
              <a:t>59,885</a:t>
            </a:r>
            <a:r>
              <a:rPr lang="ja-JP" altLang="en-US" sz="1200" b="1" dirty="0" smtClean="0"/>
              <a:t>世帯</a:t>
            </a:r>
            <a:endParaRPr lang="en-US" altLang="ja-JP" sz="1200" b="1" dirty="0"/>
          </a:p>
          <a:p>
            <a:pPr eaLnBrk="1" hangingPunct="1">
              <a:spcBef>
                <a:spcPct val="50000"/>
              </a:spcBef>
              <a:buFontTx/>
              <a:buNone/>
            </a:pPr>
            <a:r>
              <a:rPr lang="ja-JP" altLang="en-US" sz="1200" b="1" dirty="0"/>
              <a:t>（</a:t>
            </a:r>
            <a:r>
              <a:rPr lang="ja-JP" altLang="en-US" sz="1200" b="1" dirty="0" smtClean="0"/>
              <a:t>令和５年４月</a:t>
            </a:r>
            <a:r>
              <a:rPr lang="en-US" altLang="ja-JP" sz="1200" b="1" dirty="0"/>
              <a:t>1</a:t>
            </a:r>
            <a:r>
              <a:rPr lang="ja-JP" altLang="en-US" sz="1200" b="1" dirty="0"/>
              <a:t>日現在</a:t>
            </a:r>
            <a:r>
              <a:rPr lang="ja-JP" altLang="en-US" sz="1200" b="1" dirty="0" smtClean="0"/>
              <a:t>）　</a:t>
            </a:r>
            <a:r>
              <a:rPr lang="en-US" altLang="ja-JP" sz="1200" b="1" dirty="0" smtClean="0"/>
              <a:t>【</a:t>
            </a:r>
            <a:r>
              <a:rPr lang="ja-JP" altLang="en-US" sz="1200" b="1" dirty="0"/>
              <a:t>面積</a:t>
            </a:r>
            <a:r>
              <a:rPr lang="en-US" altLang="ja-JP" sz="1200" b="1" dirty="0"/>
              <a:t>】</a:t>
            </a:r>
            <a:r>
              <a:rPr lang="ja-JP" altLang="en-US" sz="1200" b="1" dirty="0"/>
              <a:t>　</a:t>
            </a:r>
            <a:r>
              <a:rPr lang="en-US" altLang="ja-JP" sz="1200" b="1" dirty="0"/>
              <a:t>17.57</a:t>
            </a:r>
            <a:r>
              <a:rPr lang="ja-JP" altLang="en-US" sz="1200" b="1" dirty="0"/>
              <a:t>㎢（４キロ四方</a:t>
            </a:r>
            <a:r>
              <a:rPr lang="ja-JP" altLang="en-US" sz="1200" b="1" dirty="0" smtClean="0"/>
              <a:t>）</a:t>
            </a:r>
            <a:endParaRPr lang="en-US" altLang="ja-JP" sz="1200" b="1" dirty="0"/>
          </a:p>
        </p:txBody>
      </p:sp>
      <p:pic>
        <p:nvPicPr>
          <p:cNvPr id="4100" name="Picture 8" descr="zama_symb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132856"/>
            <a:ext cx="835476" cy="70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descr="名称未設定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0136" y="1556792"/>
            <a:ext cx="211163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8460456" y="238544"/>
            <a:ext cx="461665" cy="415180"/>
          </a:xfrm>
          <a:prstGeom prst="rect">
            <a:avLst/>
          </a:prstGeom>
          <a:noFill/>
        </p:spPr>
        <p:txBody>
          <a:bodyPr vert="eaVert" wrap="square" rtlCol="0">
            <a:spAutoFit/>
          </a:bodyPr>
          <a:lstStyle/>
          <a:p>
            <a:fld id="{46981D65-1A81-4FB9-9EF6-C20E83A76F76}" type="slidenum">
              <a:rPr kumimoji="1" lang="ja-JP" altLang="en-US" smtClean="0"/>
              <a:t>2</a:t>
            </a:fld>
            <a:endParaRPr kumimoji="1" lang="ja-JP" altLang="en-US" dirty="0"/>
          </a:p>
        </p:txBody>
      </p:sp>
      <p:pic>
        <p:nvPicPr>
          <p:cNvPr id="19" name="図 18"/>
          <p:cNvPicPr>
            <a:picLocks noChangeAspect="1"/>
          </p:cNvPicPr>
          <p:nvPr/>
        </p:nvPicPr>
        <p:blipFill>
          <a:blip r:embed="rId4"/>
          <a:stretch>
            <a:fillRect/>
          </a:stretch>
        </p:blipFill>
        <p:spPr>
          <a:xfrm>
            <a:off x="3845721" y="221375"/>
            <a:ext cx="3997496" cy="3003899"/>
          </a:xfrm>
          <a:prstGeom prst="rect">
            <a:avLst/>
          </a:prstGeom>
          <a:ln>
            <a:solidFill>
              <a:schemeClr val="tx1"/>
            </a:solidFill>
          </a:ln>
        </p:spPr>
      </p:pic>
      <p:pic>
        <p:nvPicPr>
          <p:cNvPr id="21" name="図 20"/>
          <p:cNvPicPr>
            <a:picLocks noChangeAspect="1"/>
          </p:cNvPicPr>
          <p:nvPr/>
        </p:nvPicPr>
        <p:blipFill>
          <a:blip r:embed="rId5"/>
          <a:stretch>
            <a:fillRect/>
          </a:stretch>
        </p:blipFill>
        <p:spPr>
          <a:xfrm>
            <a:off x="179512" y="3501008"/>
            <a:ext cx="2088232" cy="3121696"/>
          </a:xfrm>
          <a:prstGeom prst="rect">
            <a:avLst/>
          </a:prstGeom>
          <a:ln>
            <a:solidFill>
              <a:schemeClr val="tx1"/>
            </a:solidFill>
          </a:ln>
        </p:spPr>
      </p:pic>
      <p:pic>
        <p:nvPicPr>
          <p:cNvPr id="6" name="図 5"/>
          <p:cNvPicPr>
            <a:picLocks noChangeAspect="1"/>
          </p:cNvPicPr>
          <p:nvPr/>
        </p:nvPicPr>
        <p:blipFill>
          <a:blip r:embed="rId6"/>
          <a:stretch>
            <a:fillRect/>
          </a:stretch>
        </p:blipFill>
        <p:spPr>
          <a:xfrm>
            <a:off x="2339752" y="3501008"/>
            <a:ext cx="3349233" cy="2291103"/>
          </a:xfrm>
          <a:prstGeom prst="rect">
            <a:avLst/>
          </a:prstGeom>
        </p:spPr>
      </p:pic>
      <p:pic>
        <p:nvPicPr>
          <p:cNvPr id="7" name="図 6"/>
          <p:cNvPicPr>
            <a:picLocks noChangeAspect="1"/>
          </p:cNvPicPr>
          <p:nvPr/>
        </p:nvPicPr>
        <p:blipFill>
          <a:blip r:embed="rId7"/>
          <a:stretch>
            <a:fillRect/>
          </a:stretch>
        </p:blipFill>
        <p:spPr>
          <a:xfrm>
            <a:off x="5546883" y="4212448"/>
            <a:ext cx="3453909" cy="2292459"/>
          </a:xfrm>
          <a:prstGeom prst="rect">
            <a:avLst/>
          </a:prstGeom>
        </p:spPr>
      </p:pic>
      <p:sp>
        <p:nvSpPr>
          <p:cNvPr id="8" name="角丸四角形 7"/>
          <p:cNvSpPr/>
          <p:nvPr/>
        </p:nvSpPr>
        <p:spPr>
          <a:xfrm>
            <a:off x="3574231" y="2778012"/>
            <a:ext cx="5347890" cy="1161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rPr>
              <a:t>『</a:t>
            </a:r>
            <a:r>
              <a:rPr lang="ja-JP" altLang="en-US" sz="1200" dirty="0" smtClean="0">
                <a:solidFill>
                  <a:schemeClr val="tx1"/>
                </a:solidFill>
              </a:rPr>
              <a:t>誰も断らない</a:t>
            </a:r>
            <a:r>
              <a:rPr lang="ja-JP" altLang="en-US" sz="1200" dirty="0">
                <a:solidFill>
                  <a:schemeClr val="tx1"/>
                </a:solidFill>
              </a:rPr>
              <a:t>　</a:t>
            </a:r>
            <a:r>
              <a:rPr lang="ja-JP" altLang="en-US" sz="1200" dirty="0" smtClean="0">
                <a:solidFill>
                  <a:schemeClr val="tx1"/>
                </a:solidFill>
              </a:rPr>
              <a:t>こちら神奈川県座間市生活援護課</a:t>
            </a:r>
            <a:r>
              <a:rPr lang="en-US" altLang="ja-JP" sz="1200" dirty="0" smtClean="0">
                <a:solidFill>
                  <a:schemeClr val="tx1"/>
                </a:solidFill>
              </a:rPr>
              <a:t>』</a:t>
            </a:r>
          </a:p>
          <a:p>
            <a:r>
              <a:rPr lang="ja-JP" altLang="en-US" sz="1200" dirty="0" smtClean="0">
                <a:solidFill>
                  <a:schemeClr val="tx1"/>
                </a:solidFill>
              </a:rPr>
              <a:t>                 　　　　　　　　　　　　　　　 （篠原匡 著</a:t>
            </a:r>
            <a:r>
              <a:rPr lang="en-US" altLang="ja-JP" sz="1200" dirty="0" smtClean="0">
                <a:solidFill>
                  <a:schemeClr val="tx1"/>
                </a:solidFill>
              </a:rPr>
              <a:t>/</a:t>
            </a:r>
            <a:r>
              <a:rPr lang="ja-JP" altLang="en-US" sz="1200" dirty="0" smtClean="0">
                <a:solidFill>
                  <a:schemeClr val="tx1"/>
                </a:solidFill>
              </a:rPr>
              <a:t>朝日新聞出版</a:t>
            </a:r>
            <a:r>
              <a:rPr lang="en-US" altLang="ja-JP" sz="1200" dirty="0" smtClean="0">
                <a:solidFill>
                  <a:schemeClr val="tx1"/>
                </a:solidFill>
              </a:rPr>
              <a:t>/</a:t>
            </a:r>
            <a:r>
              <a:rPr lang="ja-JP" altLang="en-US" sz="1200" dirty="0" smtClean="0">
                <a:solidFill>
                  <a:schemeClr val="tx1"/>
                </a:solidFill>
              </a:rPr>
              <a:t>令和</a:t>
            </a:r>
            <a:r>
              <a:rPr lang="en-US" altLang="ja-JP" sz="1200" dirty="0" smtClean="0">
                <a:solidFill>
                  <a:schemeClr val="tx1"/>
                </a:solidFill>
              </a:rPr>
              <a:t>4</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r>
              <a:rPr lang="en-US" altLang="ja-JP" sz="1200" dirty="0" smtClean="0">
                <a:solidFill>
                  <a:schemeClr val="tx1"/>
                </a:solidFill>
              </a:rPr>
              <a:t>)</a:t>
            </a:r>
          </a:p>
          <a:p>
            <a:r>
              <a:rPr lang="ja-JP" altLang="en-US" sz="1200" dirty="0" smtClean="0">
                <a:solidFill>
                  <a:schemeClr val="tx1"/>
                </a:solidFill>
              </a:rPr>
              <a:t>座間市の「断らない相談支援」事業の立ち上げ、地域と行政が連携した</a:t>
            </a:r>
            <a:endParaRPr lang="en-US" altLang="ja-JP" sz="1200" dirty="0" smtClean="0">
              <a:solidFill>
                <a:schemeClr val="tx1"/>
              </a:solidFill>
            </a:endParaRPr>
          </a:p>
          <a:p>
            <a:r>
              <a:rPr lang="ja-JP" altLang="en-US" sz="1200" dirty="0" smtClean="0">
                <a:solidFill>
                  <a:schemeClr val="tx1"/>
                </a:solidFill>
              </a:rPr>
              <a:t>「チーム座間」の成立、現場の相談支援の様子などが描かれたルポルタージュ。</a:t>
            </a:r>
            <a:endParaRPr lang="en-US" altLang="ja-JP" sz="1200"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生活援護課（生活保護制度・生活困窮者自立支援制度などを所管）</a:t>
            </a:r>
            <a:endParaRPr lang="en-US" altLang="ja-JP" sz="1200" dirty="0" smtClean="0">
              <a:solidFill>
                <a:schemeClr val="tx1"/>
              </a:solidFill>
            </a:endParaRPr>
          </a:p>
        </p:txBody>
      </p:sp>
      <p:sp>
        <p:nvSpPr>
          <p:cNvPr id="23" name="角丸四角形 22"/>
          <p:cNvSpPr/>
          <p:nvPr/>
        </p:nvSpPr>
        <p:spPr>
          <a:xfrm>
            <a:off x="2771800" y="5465522"/>
            <a:ext cx="3422420" cy="877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令和</a:t>
            </a:r>
            <a:r>
              <a:rPr lang="en-US" altLang="ja-JP" sz="1200" dirty="0" smtClean="0">
                <a:solidFill>
                  <a:schemeClr val="tx1"/>
                </a:solidFill>
              </a:rPr>
              <a:t>5</a:t>
            </a:r>
            <a:r>
              <a:rPr lang="ja-JP" altLang="en-US" sz="1200" dirty="0" smtClean="0">
                <a:solidFill>
                  <a:schemeClr val="tx1"/>
                </a:solidFill>
              </a:rPr>
              <a:t>年度から新設された「地域福祉課」。</a:t>
            </a:r>
            <a:endParaRPr lang="en-US" altLang="ja-JP" sz="1200" dirty="0" smtClean="0">
              <a:solidFill>
                <a:schemeClr val="tx1"/>
              </a:solidFill>
            </a:endParaRPr>
          </a:p>
          <a:p>
            <a:r>
              <a:rPr lang="ja-JP" altLang="en-US" sz="1200" dirty="0" smtClean="0">
                <a:solidFill>
                  <a:schemeClr val="tx1"/>
                </a:solidFill>
              </a:rPr>
              <a:t>“断らない相談支援”を掲げる。</a:t>
            </a:r>
            <a:endParaRPr lang="en-US" altLang="ja-JP" sz="1200" dirty="0" smtClean="0">
              <a:solidFill>
                <a:schemeClr val="tx1"/>
              </a:solidFill>
            </a:endParaRPr>
          </a:p>
          <a:p>
            <a:r>
              <a:rPr lang="ja-JP" altLang="en-US" sz="1200" dirty="0" smtClean="0">
                <a:solidFill>
                  <a:schemeClr val="tx1"/>
                </a:solidFill>
              </a:rPr>
              <a:t>地域共生社会、自殺総合対策も所管し、</a:t>
            </a:r>
            <a:endParaRPr lang="en-US" altLang="ja-JP" sz="1200" dirty="0">
              <a:solidFill>
                <a:schemeClr val="tx1"/>
              </a:solidFill>
            </a:endParaRPr>
          </a:p>
          <a:p>
            <a:r>
              <a:rPr lang="ja-JP" altLang="en-US" sz="1200" dirty="0" smtClean="0">
                <a:solidFill>
                  <a:schemeClr val="tx1"/>
                </a:solidFill>
              </a:rPr>
              <a:t>生活困窮者自立支援制度と一体的に取り組む。</a:t>
            </a:r>
            <a:endParaRPr lang="en-US" altLang="ja-JP" sz="1200" dirty="0">
              <a:solidFill>
                <a:schemeClr val="tx1"/>
              </a:solidFill>
            </a:endParaRPr>
          </a:p>
        </p:txBody>
      </p:sp>
    </p:spTree>
    <p:extLst>
      <p:ext uri="{BB962C8B-B14F-4D97-AF65-F5344CB8AC3E}">
        <p14:creationId xmlns:p14="http://schemas.microsoft.com/office/powerpoint/2010/main" val="1016627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115"/>
            <a:ext cx="8229600" cy="706437"/>
          </a:xfrm>
        </p:spPr>
        <p:txBody>
          <a:bodyPr/>
          <a:lstStyle/>
          <a:p>
            <a:r>
              <a:rPr lang="ja-JP" altLang="en-US" sz="2400" dirty="0"/>
              <a:t>生活困窮者自立支援</a:t>
            </a:r>
            <a:r>
              <a:rPr lang="ja-JP" altLang="en-US" sz="2400" dirty="0" smtClean="0"/>
              <a:t>制度：</a:t>
            </a:r>
            <a:r>
              <a:rPr kumimoji="1" lang="ja-JP" altLang="en-US" sz="2400" dirty="0" smtClean="0"/>
              <a:t>「断らない相談支援」</a:t>
            </a:r>
            <a:endParaRPr kumimoji="1" lang="ja-JP" altLang="en-US" sz="2400" dirty="0"/>
          </a:p>
        </p:txBody>
      </p:sp>
      <p:pic>
        <p:nvPicPr>
          <p:cNvPr id="4" name="図 3"/>
          <p:cNvPicPr>
            <a:picLocks noChangeAspect="1"/>
          </p:cNvPicPr>
          <p:nvPr/>
        </p:nvPicPr>
        <p:blipFill>
          <a:blip r:embed="rId2"/>
          <a:stretch>
            <a:fillRect/>
          </a:stretch>
        </p:blipFill>
        <p:spPr>
          <a:xfrm>
            <a:off x="3702657" y="620688"/>
            <a:ext cx="3466878" cy="4824537"/>
          </a:xfrm>
          <a:prstGeom prst="rect">
            <a:avLst/>
          </a:prstGeom>
          <a:ln>
            <a:solidFill>
              <a:schemeClr val="tx1"/>
            </a:solidFill>
          </a:ln>
        </p:spPr>
      </p:pic>
      <p:pic>
        <p:nvPicPr>
          <p:cNvPr id="6" name="図 5"/>
          <p:cNvPicPr>
            <a:picLocks noChangeAspect="1"/>
          </p:cNvPicPr>
          <p:nvPr/>
        </p:nvPicPr>
        <p:blipFill>
          <a:blip r:embed="rId3"/>
          <a:stretch>
            <a:fillRect/>
          </a:stretch>
        </p:blipFill>
        <p:spPr>
          <a:xfrm>
            <a:off x="179512" y="620688"/>
            <a:ext cx="3456384" cy="4824536"/>
          </a:xfrm>
          <a:prstGeom prst="rect">
            <a:avLst/>
          </a:prstGeom>
          <a:ln>
            <a:solidFill>
              <a:schemeClr val="tx1"/>
            </a:solidFill>
          </a:ln>
        </p:spPr>
      </p:pic>
      <p:sp>
        <p:nvSpPr>
          <p:cNvPr id="22" name="角丸四角形 21"/>
          <p:cNvSpPr/>
          <p:nvPr/>
        </p:nvSpPr>
        <p:spPr>
          <a:xfrm>
            <a:off x="179512" y="5466600"/>
            <a:ext cx="8784976" cy="1391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rPr>
              <a:t>【</a:t>
            </a:r>
            <a:r>
              <a:rPr kumimoji="1" lang="ja-JP" altLang="en-US" sz="1200" dirty="0" smtClean="0">
                <a:solidFill>
                  <a:schemeClr val="tx1"/>
                </a:solidFill>
              </a:rPr>
              <a:t>資料</a:t>
            </a:r>
            <a:r>
              <a:rPr kumimoji="1" lang="en-US" altLang="ja-JP" sz="1200" dirty="0" smtClean="0">
                <a:solidFill>
                  <a:schemeClr val="tx1"/>
                </a:solidFill>
              </a:rPr>
              <a:t>】</a:t>
            </a:r>
          </a:p>
          <a:p>
            <a:r>
              <a:rPr lang="ja-JP" altLang="en-US" sz="1200" dirty="0" smtClean="0">
                <a:solidFill>
                  <a:schemeClr val="tx1"/>
                </a:solidFill>
              </a:rPr>
              <a:t>・「生活</a:t>
            </a:r>
            <a:r>
              <a:rPr lang="ja-JP" altLang="en-US" sz="1200" dirty="0">
                <a:solidFill>
                  <a:schemeClr val="tx1"/>
                </a:solidFill>
              </a:rPr>
              <a:t>困窮者自立支援制度に係る自治体事務マニュアルの改訂に</a:t>
            </a:r>
            <a:r>
              <a:rPr lang="ja-JP" altLang="en-US" sz="1200" dirty="0" smtClean="0">
                <a:solidFill>
                  <a:schemeClr val="tx1"/>
                </a:solidFill>
              </a:rPr>
              <a:t>ついて」（</a:t>
            </a:r>
            <a:r>
              <a:rPr lang="zh-CN" altLang="en-US" sz="1200" dirty="0" smtClean="0">
                <a:solidFill>
                  <a:schemeClr val="tx1"/>
                </a:solidFill>
              </a:rPr>
              <a:t>社援発</a:t>
            </a:r>
            <a:r>
              <a:rPr lang="en-US" altLang="zh-CN" sz="1200" dirty="0">
                <a:solidFill>
                  <a:schemeClr val="tx1"/>
                </a:solidFill>
              </a:rPr>
              <a:t>0331</a:t>
            </a:r>
            <a:r>
              <a:rPr lang="zh-CN" altLang="en-US" sz="1200" dirty="0">
                <a:solidFill>
                  <a:schemeClr val="tx1"/>
                </a:solidFill>
              </a:rPr>
              <a:t>第</a:t>
            </a:r>
            <a:r>
              <a:rPr lang="en-US" altLang="zh-CN" sz="1200" dirty="0">
                <a:solidFill>
                  <a:schemeClr val="tx1"/>
                </a:solidFill>
              </a:rPr>
              <a:t>37</a:t>
            </a:r>
            <a:r>
              <a:rPr lang="zh-CN" altLang="en-US" sz="1200" dirty="0">
                <a:solidFill>
                  <a:schemeClr val="tx1"/>
                </a:solidFill>
              </a:rPr>
              <a:t>号</a:t>
            </a:r>
            <a:r>
              <a:rPr lang="ja-JP" altLang="en-US" sz="1200" dirty="0">
                <a:solidFill>
                  <a:schemeClr val="tx1"/>
                </a:solidFill>
              </a:rPr>
              <a:t>　</a:t>
            </a:r>
            <a:r>
              <a:rPr lang="zh-CN" altLang="en-US" sz="1200" dirty="0">
                <a:solidFill>
                  <a:schemeClr val="tx1"/>
                </a:solidFill>
              </a:rPr>
              <a:t>令和</a:t>
            </a:r>
            <a:r>
              <a:rPr lang="en-US" altLang="ja-JP" sz="1200" dirty="0">
                <a:solidFill>
                  <a:schemeClr val="tx1"/>
                </a:solidFill>
              </a:rPr>
              <a:t>5</a:t>
            </a:r>
            <a:r>
              <a:rPr lang="zh-CN" altLang="en-US" sz="1200" dirty="0">
                <a:solidFill>
                  <a:schemeClr val="tx1"/>
                </a:solidFill>
              </a:rPr>
              <a:t>年</a:t>
            </a:r>
            <a:r>
              <a:rPr lang="en-US" altLang="ja-JP" sz="1200" dirty="0">
                <a:solidFill>
                  <a:schemeClr val="tx1"/>
                </a:solidFill>
              </a:rPr>
              <a:t>3</a:t>
            </a:r>
            <a:r>
              <a:rPr lang="zh-CN" altLang="en-US" sz="1200" dirty="0">
                <a:solidFill>
                  <a:schemeClr val="tx1"/>
                </a:solidFill>
              </a:rPr>
              <a:t>月</a:t>
            </a:r>
            <a:r>
              <a:rPr lang="en-US" altLang="ja-JP" sz="1200" dirty="0">
                <a:solidFill>
                  <a:schemeClr val="tx1"/>
                </a:solidFill>
              </a:rPr>
              <a:t>31</a:t>
            </a:r>
            <a:r>
              <a:rPr lang="zh-CN" altLang="en-US" sz="1200" dirty="0">
                <a:solidFill>
                  <a:schemeClr val="tx1"/>
                </a:solidFill>
              </a:rPr>
              <a:t>日</a:t>
            </a:r>
            <a:r>
              <a:rPr lang="ja-JP" altLang="en-US" sz="1200" dirty="0">
                <a:solidFill>
                  <a:schemeClr val="tx1"/>
                </a:solidFill>
              </a:rPr>
              <a:t>　厚生</a:t>
            </a:r>
            <a:r>
              <a:rPr lang="ja-JP" altLang="en-US" sz="1200" dirty="0" smtClean="0">
                <a:solidFill>
                  <a:schemeClr val="tx1"/>
                </a:solidFill>
              </a:rPr>
              <a:t>労働省社会</a:t>
            </a:r>
            <a:r>
              <a:rPr lang="ja-JP" altLang="en-US" sz="1200" dirty="0">
                <a:solidFill>
                  <a:schemeClr val="tx1"/>
                </a:solidFill>
              </a:rPr>
              <a:t>・援護局長</a:t>
            </a:r>
            <a:r>
              <a:rPr lang="ja-JP" altLang="en-US" sz="1200" dirty="0" smtClean="0">
                <a:solidFill>
                  <a:schemeClr val="tx1"/>
                </a:solidFill>
              </a:rPr>
              <a:t>通知</a:t>
            </a:r>
            <a:r>
              <a:rPr lang="ja-JP" altLang="en-US" sz="1200" dirty="0" smtClean="0">
                <a:solidFill>
                  <a:srgbClr val="0070C0"/>
                </a:solidFill>
              </a:rPr>
              <a:t>）</a:t>
            </a:r>
            <a:endParaRPr lang="en-US" altLang="ja-JP" sz="1200" dirty="0">
              <a:solidFill>
                <a:srgbClr val="0070C0"/>
              </a:solidFill>
            </a:endParaRPr>
          </a:p>
          <a:p>
            <a:r>
              <a:rPr kumimoji="1" lang="ja-JP" altLang="en-US" sz="1000" dirty="0" smtClean="0">
                <a:solidFill>
                  <a:schemeClr val="tx1"/>
                </a:solidFill>
              </a:rPr>
              <a:t>（</a:t>
            </a:r>
            <a:r>
              <a:rPr lang="en-US" altLang="ja-JP" sz="1000" dirty="0">
                <a:solidFill>
                  <a:schemeClr val="tx1"/>
                </a:solidFill>
              </a:rPr>
              <a:t>https://minna-tunagaru.jp/</a:t>
            </a:r>
            <a:r>
              <a:rPr lang="en-US" altLang="ja-JP" sz="1000" dirty="0" err="1">
                <a:solidFill>
                  <a:schemeClr val="tx1"/>
                </a:solidFill>
              </a:rPr>
              <a:t>wp</a:t>
            </a:r>
            <a:r>
              <a:rPr lang="en-US" altLang="ja-JP" sz="1000" dirty="0">
                <a:solidFill>
                  <a:schemeClr val="tx1"/>
                </a:solidFill>
              </a:rPr>
              <a:t>-content/uploads/2023/04/【</a:t>
            </a:r>
            <a:r>
              <a:rPr lang="ja-JP" altLang="en-US" sz="1000" dirty="0">
                <a:solidFill>
                  <a:schemeClr val="tx1"/>
                </a:solidFill>
              </a:rPr>
              <a:t>局長通知</a:t>
            </a:r>
            <a:r>
              <a:rPr lang="en-US" altLang="ja-JP" sz="1000" dirty="0">
                <a:solidFill>
                  <a:schemeClr val="tx1"/>
                </a:solidFill>
              </a:rPr>
              <a:t>】20230331-</a:t>
            </a:r>
            <a:r>
              <a:rPr lang="ja-JP" altLang="en-US" sz="1000" dirty="0">
                <a:solidFill>
                  <a:schemeClr val="tx1"/>
                </a:solidFill>
              </a:rPr>
              <a:t>社援発</a:t>
            </a:r>
            <a:r>
              <a:rPr lang="en-US" altLang="ja-JP" sz="1000" dirty="0">
                <a:solidFill>
                  <a:schemeClr val="tx1"/>
                </a:solidFill>
              </a:rPr>
              <a:t>0331</a:t>
            </a:r>
            <a:r>
              <a:rPr lang="ja-JP" altLang="en-US" sz="1000" dirty="0">
                <a:solidFill>
                  <a:schemeClr val="tx1"/>
                </a:solidFill>
              </a:rPr>
              <a:t>第</a:t>
            </a:r>
            <a:r>
              <a:rPr lang="en-US" altLang="ja-JP" sz="1000" dirty="0">
                <a:solidFill>
                  <a:schemeClr val="tx1"/>
                </a:solidFill>
              </a:rPr>
              <a:t>37</a:t>
            </a:r>
            <a:r>
              <a:rPr lang="ja-JP" altLang="en-US" sz="1000" dirty="0">
                <a:solidFill>
                  <a:schemeClr val="tx1"/>
                </a:solidFill>
              </a:rPr>
              <a:t>号生活困窮者自立支援制度に係る自治体事務マニュアルの改訂について</a:t>
            </a:r>
            <a:r>
              <a:rPr lang="en-US" altLang="ja-JP" sz="1000" dirty="0">
                <a:solidFill>
                  <a:schemeClr val="tx1"/>
                </a:solidFill>
              </a:rPr>
              <a:t>.</a:t>
            </a:r>
            <a:r>
              <a:rPr lang="en-US" altLang="ja-JP" sz="1000" dirty="0" smtClean="0">
                <a:solidFill>
                  <a:schemeClr val="tx1"/>
                </a:solidFill>
              </a:rPr>
              <a:t>pdf</a:t>
            </a:r>
            <a:r>
              <a:rPr lang="ja-JP" altLang="en-US" sz="1000" dirty="0" smtClean="0">
                <a:solidFill>
                  <a:schemeClr val="tx1"/>
                </a:solidFill>
              </a:rPr>
              <a:t>）</a:t>
            </a:r>
            <a:r>
              <a:rPr kumimoji="1" lang="ja-JP" altLang="en-US" sz="1000" dirty="0" smtClean="0">
                <a:solidFill>
                  <a:schemeClr val="tx1"/>
                </a:solidFill>
              </a:rPr>
              <a:t>　</a:t>
            </a:r>
            <a:endParaRPr kumimoji="1" lang="en-US" altLang="ja-JP" sz="1000" dirty="0" smtClean="0">
              <a:solidFill>
                <a:schemeClr val="tx1"/>
              </a:solidFill>
            </a:endParaRPr>
          </a:p>
          <a:p>
            <a:r>
              <a:rPr kumimoji="1" lang="ja-JP" altLang="en-US" sz="1200" dirty="0" smtClean="0">
                <a:solidFill>
                  <a:srgbClr val="0070C0"/>
                </a:solidFill>
              </a:rPr>
              <a:t>・</a:t>
            </a:r>
            <a:r>
              <a:rPr kumimoji="1" lang="ja-JP" altLang="en-US" sz="1200" dirty="0" smtClean="0">
                <a:solidFill>
                  <a:schemeClr val="tx1"/>
                </a:solidFill>
              </a:rPr>
              <a:t>「生活困窮者自立支援制度に係る自治体事務マニュアル」（令和</a:t>
            </a:r>
            <a:r>
              <a:rPr kumimoji="1" lang="en-US" altLang="ja-JP" sz="1200" dirty="0" smtClean="0">
                <a:solidFill>
                  <a:schemeClr val="tx1"/>
                </a:solidFill>
              </a:rPr>
              <a:t>5</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31</a:t>
            </a:r>
            <a:r>
              <a:rPr kumimoji="1" lang="ja-JP" altLang="en-US" sz="1200" dirty="0" smtClean="0">
                <a:solidFill>
                  <a:schemeClr val="tx1"/>
                </a:solidFill>
              </a:rPr>
              <a:t>日　第</a:t>
            </a:r>
            <a:r>
              <a:rPr kumimoji="1" lang="en-US" altLang="ja-JP" sz="1200" dirty="0" smtClean="0">
                <a:solidFill>
                  <a:schemeClr val="tx1"/>
                </a:solidFill>
              </a:rPr>
              <a:t>12</a:t>
            </a:r>
            <a:r>
              <a:rPr kumimoji="1" lang="ja-JP" altLang="en-US" sz="1200" dirty="0" smtClean="0">
                <a:solidFill>
                  <a:schemeClr val="tx1"/>
                </a:solidFill>
              </a:rPr>
              <a:t>版）</a:t>
            </a:r>
            <a:endParaRPr kumimoji="1" lang="en-US" altLang="ja-JP" sz="1200" dirty="0" smtClean="0">
              <a:solidFill>
                <a:schemeClr val="tx1"/>
              </a:solidFill>
            </a:endParaRPr>
          </a:p>
          <a:p>
            <a:r>
              <a:rPr kumimoji="1" lang="ja-JP" altLang="en-US" sz="1000" dirty="0" smtClean="0">
                <a:solidFill>
                  <a:schemeClr val="tx1"/>
                </a:solidFill>
              </a:rPr>
              <a:t>（</a:t>
            </a:r>
            <a:r>
              <a:rPr lang="en-US" altLang="ja-JP" sz="1000" dirty="0" smtClean="0">
                <a:solidFill>
                  <a:schemeClr val="tx1"/>
                </a:solidFill>
              </a:rPr>
              <a:t>https</a:t>
            </a:r>
            <a:r>
              <a:rPr lang="en-US" altLang="ja-JP" sz="1000" dirty="0">
                <a:solidFill>
                  <a:schemeClr val="tx1"/>
                </a:solidFill>
              </a:rPr>
              <a:t>://minna-tunagaru.jp/wp-content/uploads/2023/04/</a:t>
            </a:r>
            <a:r>
              <a:rPr lang="ja-JP" altLang="en-US" sz="1000" dirty="0">
                <a:solidFill>
                  <a:schemeClr val="tx1"/>
                </a:solidFill>
              </a:rPr>
              <a:t>自治体事務マニュアル（第</a:t>
            </a:r>
            <a:r>
              <a:rPr lang="en-US" altLang="ja-JP" sz="1000" dirty="0">
                <a:solidFill>
                  <a:schemeClr val="tx1"/>
                </a:solidFill>
              </a:rPr>
              <a:t>12</a:t>
            </a:r>
            <a:r>
              <a:rPr lang="ja-JP" altLang="en-US" sz="1000" dirty="0">
                <a:solidFill>
                  <a:schemeClr val="tx1"/>
                </a:solidFill>
              </a:rPr>
              <a:t>版）</a:t>
            </a:r>
            <a:r>
              <a:rPr lang="en-US" altLang="ja-JP" sz="1000" dirty="0">
                <a:solidFill>
                  <a:schemeClr val="tx1"/>
                </a:solidFill>
              </a:rPr>
              <a:t>.</a:t>
            </a:r>
            <a:r>
              <a:rPr lang="en-US" altLang="ja-JP" sz="1000" dirty="0" smtClean="0">
                <a:solidFill>
                  <a:schemeClr val="tx1"/>
                </a:solidFill>
              </a:rPr>
              <a:t>pdf</a:t>
            </a:r>
            <a:r>
              <a:rPr lang="ja-JP" altLang="en-US" sz="1000" dirty="0" smtClean="0">
                <a:solidFill>
                  <a:schemeClr val="tx1"/>
                </a:solidFill>
              </a:rPr>
              <a:t>）</a:t>
            </a:r>
            <a:endParaRPr lang="en-US" altLang="ja-JP" sz="1000" dirty="0">
              <a:solidFill>
                <a:schemeClr val="tx1"/>
              </a:solidFill>
            </a:endParaRPr>
          </a:p>
          <a:p>
            <a:endParaRPr kumimoji="1" lang="ja-JP" altLang="en-US" sz="1200" dirty="0">
              <a:solidFill>
                <a:schemeClr val="tx1"/>
              </a:solidFill>
            </a:endParaRPr>
          </a:p>
        </p:txBody>
      </p:sp>
      <p:sp>
        <p:nvSpPr>
          <p:cNvPr id="24" name="角丸四角形 23"/>
          <p:cNvSpPr/>
          <p:nvPr/>
        </p:nvSpPr>
        <p:spPr>
          <a:xfrm>
            <a:off x="7231118" y="836712"/>
            <a:ext cx="180020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smtClean="0">
                <a:solidFill>
                  <a:schemeClr val="tx1"/>
                </a:solidFill>
              </a:rPr>
              <a:t>生活困窮</a:t>
            </a:r>
            <a:r>
              <a:rPr lang="ja-JP" altLang="en-US" sz="1050" dirty="0" smtClean="0">
                <a:solidFill>
                  <a:schemeClr val="tx1"/>
                </a:solidFill>
              </a:rPr>
              <a:t>者自立支援法</a:t>
            </a:r>
            <a:endParaRPr kumimoji="1" lang="en-US" altLang="ja-JP" sz="1050" dirty="0" smtClean="0">
              <a:solidFill>
                <a:schemeClr val="tx1"/>
              </a:solidFill>
            </a:endParaRPr>
          </a:p>
          <a:p>
            <a:r>
              <a:rPr lang="ja-JP" altLang="en-US" sz="1050" dirty="0">
                <a:solidFill>
                  <a:schemeClr val="tx1"/>
                </a:solidFill>
              </a:rPr>
              <a:t>「</a:t>
            </a:r>
            <a:r>
              <a:rPr kumimoji="1" lang="ja-JP" altLang="en-US" sz="1050" dirty="0" smtClean="0">
                <a:solidFill>
                  <a:schemeClr val="tx1"/>
                </a:solidFill>
              </a:rPr>
              <a:t>自立相談支援事業」</a:t>
            </a:r>
            <a:endParaRPr kumimoji="1" lang="en-US" altLang="ja-JP" sz="1050" dirty="0" smtClean="0">
              <a:solidFill>
                <a:schemeClr val="tx1"/>
              </a:solidFill>
            </a:endParaRPr>
          </a:p>
          <a:p>
            <a:r>
              <a:rPr kumimoji="1" lang="ja-JP" altLang="en-US" sz="1050" dirty="0" smtClean="0">
                <a:solidFill>
                  <a:srgbClr val="FF0000"/>
                </a:solidFill>
              </a:rPr>
              <a:t>福祉事務所設置自治体</a:t>
            </a:r>
            <a:endParaRPr kumimoji="1" lang="en-US" altLang="ja-JP" sz="1050" dirty="0" smtClean="0">
              <a:solidFill>
                <a:srgbClr val="FF0000"/>
              </a:solidFill>
            </a:endParaRPr>
          </a:p>
          <a:p>
            <a:r>
              <a:rPr lang="ja-JP" altLang="en-US" sz="1050" dirty="0" smtClean="0">
                <a:solidFill>
                  <a:srgbClr val="FF0000"/>
                </a:solidFill>
              </a:rPr>
              <a:t>　　　　　　　　　　必須事業</a:t>
            </a:r>
            <a:endParaRPr lang="en-US" altLang="ja-JP" sz="1050" dirty="0">
              <a:solidFill>
                <a:srgbClr val="FF0000"/>
              </a:solidFill>
            </a:endParaRPr>
          </a:p>
          <a:p>
            <a:endParaRPr kumimoji="1" lang="en-US" altLang="ja-JP" sz="1050" dirty="0" smtClean="0">
              <a:solidFill>
                <a:schemeClr val="tx1"/>
              </a:solidFill>
            </a:endParaRPr>
          </a:p>
          <a:p>
            <a:endParaRPr kumimoji="1" lang="ja-JP" altLang="en-US" sz="1050" dirty="0">
              <a:solidFill>
                <a:schemeClr val="tx1"/>
              </a:solidFill>
            </a:endParaRPr>
          </a:p>
        </p:txBody>
      </p:sp>
      <p:sp>
        <p:nvSpPr>
          <p:cNvPr id="25" name="楕円 24"/>
          <p:cNvSpPr/>
          <p:nvPr/>
        </p:nvSpPr>
        <p:spPr>
          <a:xfrm>
            <a:off x="395536" y="1018352"/>
            <a:ext cx="1584176" cy="17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539552" y="1568390"/>
            <a:ext cx="936104" cy="204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827584" y="2625300"/>
            <a:ext cx="791938" cy="227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5004047" y="1844824"/>
            <a:ext cx="1080121"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6073224" y="1965584"/>
            <a:ext cx="853602" cy="190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5436096" y="3933056"/>
            <a:ext cx="11521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236296" y="1786968"/>
            <a:ext cx="1861714" cy="3082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smtClean="0">
                <a:solidFill>
                  <a:schemeClr val="tx1"/>
                </a:solidFill>
              </a:rPr>
              <a:t>・局長通知</a:t>
            </a:r>
            <a:endParaRPr lang="en-US" altLang="ja-JP" sz="1050" dirty="0" smtClean="0">
              <a:solidFill>
                <a:schemeClr val="tx1"/>
              </a:solidFill>
            </a:endParaRPr>
          </a:p>
          <a:p>
            <a:r>
              <a:rPr lang="ja-JP" altLang="en-US" sz="1050" dirty="0" smtClean="0">
                <a:solidFill>
                  <a:schemeClr val="tx1"/>
                </a:solidFill>
              </a:rPr>
              <a:t>「自治体事務マニュアル」　　　</a:t>
            </a:r>
            <a:endParaRPr lang="en-US" altLang="ja-JP" sz="1050" dirty="0" smtClean="0">
              <a:solidFill>
                <a:schemeClr val="tx1"/>
              </a:solidFill>
            </a:endParaRPr>
          </a:p>
          <a:p>
            <a:r>
              <a:rPr lang="ja-JP" altLang="en-US" sz="1050" dirty="0" smtClean="0">
                <a:solidFill>
                  <a:schemeClr val="tx1"/>
                </a:solidFill>
              </a:rPr>
              <a:t>において、</a:t>
            </a:r>
            <a:endParaRPr kumimoji="1" lang="en-US" altLang="ja-JP" sz="1050" dirty="0" smtClean="0">
              <a:solidFill>
                <a:schemeClr val="tx1"/>
              </a:solidFill>
            </a:endParaRPr>
          </a:p>
          <a:p>
            <a:r>
              <a:rPr kumimoji="1" lang="ja-JP" altLang="en-US" sz="1050" dirty="0" smtClean="0">
                <a:solidFill>
                  <a:schemeClr val="tx1"/>
                </a:solidFill>
              </a:rPr>
              <a:t>「アウトリーチ」を強調。</a:t>
            </a:r>
            <a:endParaRPr kumimoji="1" lang="en-US" altLang="ja-JP" sz="1050" dirty="0" smtClean="0">
              <a:solidFill>
                <a:schemeClr val="tx1"/>
              </a:solidFill>
            </a:endParaRPr>
          </a:p>
          <a:p>
            <a:endParaRPr lang="en-US" altLang="ja-JP" sz="1050" dirty="0" smtClean="0">
              <a:solidFill>
                <a:schemeClr val="tx1"/>
              </a:solidFill>
            </a:endParaRPr>
          </a:p>
          <a:p>
            <a:r>
              <a:rPr lang="ja-JP" altLang="en-US" sz="1050" dirty="0" smtClean="0">
                <a:solidFill>
                  <a:srgbClr val="FF0000"/>
                </a:solidFill>
              </a:rPr>
              <a:t>→２つのアウトリーチが</a:t>
            </a:r>
            <a:endParaRPr lang="en-US" altLang="ja-JP" sz="1050" dirty="0" smtClean="0">
              <a:solidFill>
                <a:srgbClr val="FF0000"/>
              </a:solidFill>
            </a:endParaRPr>
          </a:p>
          <a:p>
            <a:r>
              <a:rPr lang="ja-JP" altLang="en-US" sz="1050" dirty="0">
                <a:solidFill>
                  <a:srgbClr val="FF0000"/>
                </a:solidFill>
              </a:rPr>
              <a:t>　 </a:t>
            </a:r>
            <a:r>
              <a:rPr lang="ja-JP" altLang="en-US" sz="1050" dirty="0" smtClean="0">
                <a:solidFill>
                  <a:srgbClr val="FF0000"/>
                </a:solidFill>
              </a:rPr>
              <a:t>書かれている</a:t>
            </a:r>
            <a:r>
              <a:rPr lang="en-US" altLang="ja-JP" sz="1050" dirty="0" smtClean="0">
                <a:solidFill>
                  <a:srgbClr val="FF0000"/>
                </a:solidFill>
              </a:rPr>
              <a:t>.</a:t>
            </a:r>
          </a:p>
          <a:p>
            <a:endParaRPr lang="en-US" altLang="ja-JP" sz="1050" dirty="0">
              <a:solidFill>
                <a:schemeClr val="tx1"/>
              </a:solidFill>
            </a:endParaRPr>
          </a:p>
          <a:p>
            <a:r>
              <a:rPr lang="ja-JP" altLang="en-US" sz="1050" dirty="0" smtClean="0">
                <a:solidFill>
                  <a:schemeClr val="tx1"/>
                </a:solidFill>
              </a:rPr>
              <a:t>①</a:t>
            </a:r>
            <a:endParaRPr lang="en-US" altLang="ja-JP" sz="1050" dirty="0">
              <a:solidFill>
                <a:schemeClr val="tx1"/>
              </a:solidFill>
            </a:endParaRPr>
          </a:p>
          <a:p>
            <a:r>
              <a:rPr lang="ja-JP" altLang="en-US" sz="1050" dirty="0" smtClean="0">
                <a:solidFill>
                  <a:schemeClr val="tx1"/>
                </a:solidFill>
              </a:rPr>
              <a:t>“</a:t>
            </a:r>
            <a:r>
              <a:rPr kumimoji="1" lang="ja-JP" altLang="en-US" sz="1050" dirty="0" smtClean="0">
                <a:solidFill>
                  <a:schemeClr val="tx1"/>
                </a:solidFill>
              </a:rPr>
              <a:t>支援を必要とする方を相談窓口で待っているのみでなく、支援を個人に「届ける」観点（アウトリーチ）が重要”（ｐ５）</a:t>
            </a:r>
            <a:endParaRPr kumimoji="1" lang="en-US" altLang="ja-JP" sz="1050" dirty="0" smtClean="0">
              <a:solidFill>
                <a:schemeClr val="tx1"/>
              </a:solidFill>
            </a:endParaRPr>
          </a:p>
          <a:p>
            <a:endParaRPr lang="en-US" altLang="ja-JP" sz="1050" dirty="0" smtClean="0">
              <a:solidFill>
                <a:schemeClr val="tx1"/>
              </a:solidFill>
            </a:endParaRPr>
          </a:p>
          <a:p>
            <a:r>
              <a:rPr lang="ja-JP" altLang="en-US" sz="1050" dirty="0" smtClean="0">
                <a:solidFill>
                  <a:schemeClr val="tx1"/>
                </a:solidFill>
              </a:rPr>
              <a:t>②</a:t>
            </a:r>
            <a:endParaRPr lang="en-US" altLang="ja-JP" sz="1050" dirty="0">
              <a:solidFill>
                <a:schemeClr val="tx1"/>
              </a:solidFill>
            </a:endParaRPr>
          </a:p>
          <a:p>
            <a:r>
              <a:rPr kumimoji="1" lang="ja-JP" altLang="en-US" sz="1050" dirty="0" smtClean="0">
                <a:solidFill>
                  <a:schemeClr val="tx1"/>
                </a:solidFill>
              </a:rPr>
              <a:t>“訪問支援（アウトリーチ）”</a:t>
            </a:r>
            <a:endParaRPr kumimoji="1" lang="en-US" altLang="ja-JP" sz="1050" dirty="0" smtClean="0">
              <a:solidFill>
                <a:schemeClr val="tx1"/>
              </a:solidFill>
            </a:endParaRPr>
          </a:p>
          <a:p>
            <a:r>
              <a:rPr lang="ja-JP" altLang="en-US" sz="1050" dirty="0" smtClean="0">
                <a:solidFill>
                  <a:schemeClr val="tx1"/>
                </a:solidFill>
              </a:rPr>
              <a:t>　　　　　　　　　　　　（ｐ１６）</a:t>
            </a:r>
            <a:endParaRPr kumimoji="1" lang="en-US" altLang="ja-JP" sz="1050" dirty="0" smtClean="0">
              <a:solidFill>
                <a:schemeClr val="tx1"/>
              </a:solidFill>
            </a:endParaRPr>
          </a:p>
          <a:p>
            <a:endParaRPr kumimoji="1" lang="ja-JP" altLang="en-US" sz="1050" dirty="0">
              <a:solidFill>
                <a:schemeClr val="tx1"/>
              </a:solidFill>
            </a:endParaRPr>
          </a:p>
        </p:txBody>
      </p:sp>
      <p:sp>
        <p:nvSpPr>
          <p:cNvPr id="14" name="テキスト ボックス 13"/>
          <p:cNvSpPr txBox="1"/>
          <p:nvPr/>
        </p:nvSpPr>
        <p:spPr>
          <a:xfrm>
            <a:off x="8613851" y="162692"/>
            <a:ext cx="461665" cy="415180"/>
          </a:xfrm>
          <a:prstGeom prst="rect">
            <a:avLst/>
          </a:prstGeom>
          <a:noFill/>
        </p:spPr>
        <p:txBody>
          <a:bodyPr vert="eaVert" wrap="square" rtlCol="0">
            <a:spAutoFit/>
          </a:bodyPr>
          <a:lstStyle/>
          <a:p>
            <a:r>
              <a:rPr kumimoji="1" lang="ja-JP" altLang="en-US" dirty="0" smtClean="0"/>
              <a:t>３</a:t>
            </a:r>
            <a:endParaRPr kumimoji="1" lang="ja-JP" altLang="en-US" dirty="0"/>
          </a:p>
        </p:txBody>
      </p:sp>
    </p:spTree>
    <p:extLst>
      <p:ext uri="{BB962C8B-B14F-4D97-AF65-F5344CB8AC3E}">
        <p14:creationId xmlns:p14="http://schemas.microsoft.com/office/powerpoint/2010/main" val="283033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1268760"/>
            <a:ext cx="3375727" cy="532859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Rectangle 2"/>
          <p:cNvSpPr>
            <a:spLocks noGrp="1" noChangeArrowheads="1"/>
          </p:cNvSpPr>
          <p:nvPr>
            <p:ph type="title"/>
          </p:nvPr>
        </p:nvSpPr>
        <p:spPr>
          <a:xfrm>
            <a:off x="126794" y="17064"/>
            <a:ext cx="8856984" cy="706437"/>
          </a:xfrm>
        </p:spPr>
        <p:txBody>
          <a:bodyPr/>
          <a:lstStyle/>
          <a:p>
            <a:pPr eaLnBrk="1" hangingPunct="1"/>
            <a:r>
              <a:rPr lang="en-US" altLang="ja-JP" sz="2100" dirty="0" smtClean="0">
                <a:solidFill>
                  <a:srgbClr val="FFFF00"/>
                </a:solidFill>
              </a:rPr>
              <a:t/>
            </a:r>
            <a:br>
              <a:rPr lang="en-US" altLang="ja-JP" sz="2100" dirty="0" smtClean="0">
                <a:solidFill>
                  <a:srgbClr val="FFFF00"/>
                </a:solidFill>
              </a:rPr>
            </a:br>
            <a:r>
              <a:rPr lang="ja-JP" altLang="en-US" sz="2400" dirty="0" smtClean="0"/>
              <a:t>生活困窮者自立支援制度を中心とした「</a:t>
            </a:r>
            <a:r>
              <a:rPr lang="ja-JP" altLang="en-US" sz="2400" dirty="0"/>
              <a:t>断らない</a:t>
            </a:r>
            <a:r>
              <a:rPr lang="ja-JP" altLang="en-US" sz="2400" dirty="0" smtClean="0"/>
              <a:t>相談支援」体制</a:t>
            </a:r>
            <a:endParaRPr lang="ja-JP" altLang="en-US" sz="2400" dirty="0"/>
          </a:p>
        </p:txBody>
      </p:sp>
      <p:sp>
        <p:nvSpPr>
          <p:cNvPr id="3" name="角丸四角形 2"/>
          <p:cNvSpPr/>
          <p:nvPr/>
        </p:nvSpPr>
        <p:spPr>
          <a:xfrm>
            <a:off x="176659" y="1799291"/>
            <a:ext cx="3240360" cy="400597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角丸四角形 1"/>
          <p:cNvSpPr/>
          <p:nvPr/>
        </p:nvSpPr>
        <p:spPr>
          <a:xfrm>
            <a:off x="382579" y="1338864"/>
            <a:ext cx="2753232" cy="50752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rPr>
              <a:t>生活困窮者自立支援事業</a:t>
            </a:r>
            <a:endParaRPr lang="en-US" altLang="ja-JP" sz="1500" b="1" dirty="0">
              <a:solidFill>
                <a:schemeClr val="tx1"/>
              </a:solidFill>
            </a:endParaRPr>
          </a:p>
        </p:txBody>
      </p:sp>
      <p:sp>
        <p:nvSpPr>
          <p:cNvPr id="10" name="角丸四角形 9"/>
          <p:cNvSpPr/>
          <p:nvPr/>
        </p:nvSpPr>
        <p:spPr>
          <a:xfrm>
            <a:off x="320391" y="1977904"/>
            <a:ext cx="2970330" cy="5994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rgbClr val="FF0000"/>
                </a:solidFill>
              </a:rPr>
              <a:t>自立相談支援事業（</a:t>
            </a:r>
            <a:r>
              <a:rPr lang="en-US" altLang="ja-JP" sz="1500" dirty="0">
                <a:solidFill>
                  <a:srgbClr val="FF0000"/>
                </a:solidFill>
              </a:rPr>
              <a:t>H27.4</a:t>
            </a:r>
            <a:r>
              <a:rPr lang="ja-JP" altLang="en-US" sz="1500" dirty="0">
                <a:solidFill>
                  <a:srgbClr val="FF0000"/>
                </a:solidFill>
              </a:rPr>
              <a:t>～）</a:t>
            </a:r>
            <a:endParaRPr lang="en-US" altLang="ja-JP" sz="1500" dirty="0">
              <a:solidFill>
                <a:srgbClr val="FF0000"/>
              </a:solidFill>
            </a:endParaRPr>
          </a:p>
          <a:p>
            <a:pPr algn="ctr"/>
            <a:r>
              <a:rPr lang="ja-JP" altLang="en-US" sz="1050" dirty="0" smtClean="0">
                <a:solidFill>
                  <a:srgbClr val="FF0000"/>
                </a:solidFill>
              </a:rPr>
              <a:t>相談</a:t>
            </a:r>
            <a:r>
              <a:rPr lang="ja-JP" altLang="en-US" sz="1050" dirty="0">
                <a:solidFill>
                  <a:srgbClr val="FF0000"/>
                </a:solidFill>
              </a:rPr>
              <a:t>支援・就労支援・住居確保給付金の</a:t>
            </a:r>
            <a:r>
              <a:rPr lang="ja-JP" altLang="en-US" sz="1050" dirty="0" smtClean="0">
                <a:solidFill>
                  <a:srgbClr val="FF0000"/>
                </a:solidFill>
              </a:rPr>
              <a:t>給付</a:t>
            </a:r>
            <a:endParaRPr lang="en-US" altLang="ja-JP" sz="1050" dirty="0" smtClean="0">
              <a:solidFill>
                <a:srgbClr val="FF0000"/>
              </a:solidFill>
            </a:endParaRPr>
          </a:p>
        </p:txBody>
      </p:sp>
      <p:sp>
        <p:nvSpPr>
          <p:cNvPr id="11" name="角丸四角形 10"/>
          <p:cNvSpPr/>
          <p:nvPr/>
        </p:nvSpPr>
        <p:spPr>
          <a:xfrm>
            <a:off x="320391" y="3067790"/>
            <a:ext cx="2970330" cy="4288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rPr>
              <a:t>家計改善支援事業（</a:t>
            </a:r>
            <a:r>
              <a:rPr lang="en-US" altLang="ja-JP" sz="1500" b="1" dirty="0">
                <a:solidFill>
                  <a:schemeClr val="tx1"/>
                </a:solidFill>
              </a:rPr>
              <a:t>H28.7</a:t>
            </a:r>
            <a:r>
              <a:rPr lang="ja-JP" altLang="en-US" sz="1500" b="1" dirty="0">
                <a:solidFill>
                  <a:schemeClr val="tx1"/>
                </a:solidFill>
              </a:rPr>
              <a:t>～）</a:t>
            </a:r>
            <a:endParaRPr lang="en-US" altLang="ja-JP" sz="1500" b="1" dirty="0">
              <a:solidFill>
                <a:schemeClr val="tx1"/>
              </a:solidFill>
            </a:endParaRPr>
          </a:p>
        </p:txBody>
      </p:sp>
      <p:sp>
        <p:nvSpPr>
          <p:cNvPr id="12" name="角丸四角形 11"/>
          <p:cNvSpPr/>
          <p:nvPr/>
        </p:nvSpPr>
        <p:spPr>
          <a:xfrm>
            <a:off x="309296" y="3543700"/>
            <a:ext cx="2975085" cy="4188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rPr>
              <a:t>就労準備支援事業（Ｈ</a:t>
            </a:r>
            <a:r>
              <a:rPr lang="en-US" altLang="ja-JP" sz="1500" b="1" dirty="0">
                <a:solidFill>
                  <a:schemeClr val="tx1"/>
                </a:solidFill>
              </a:rPr>
              <a:t>29.10</a:t>
            </a:r>
            <a:r>
              <a:rPr lang="ja-JP" altLang="en-US" sz="1500" b="1" dirty="0">
                <a:solidFill>
                  <a:schemeClr val="tx1"/>
                </a:solidFill>
              </a:rPr>
              <a:t>～）</a:t>
            </a:r>
          </a:p>
        </p:txBody>
      </p:sp>
      <p:sp>
        <p:nvSpPr>
          <p:cNvPr id="13" name="角丸四角形 12"/>
          <p:cNvSpPr/>
          <p:nvPr/>
        </p:nvSpPr>
        <p:spPr>
          <a:xfrm>
            <a:off x="258096" y="4026039"/>
            <a:ext cx="3094883" cy="3977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rPr>
              <a:t>子どもの学習・生活支援事業</a:t>
            </a:r>
            <a:endParaRPr lang="en-US" altLang="ja-JP" sz="1500" b="1" dirty="0">
              <a:solidFill>
                <a:schemeClr val="tx1"/>
              </a:solidFill>
            </a:endParaRPr>
          </a:p>
          <a:p>
            <a:pPr algn="ctr"/>
            <a:r>
              <a:rPr lang="ja-JP" altLang="en-US" sz="1500" b="1" dirty="0">
                <a:solidFill>
                  <a:schemeClr val="tx1"/>
                </a:solidFill>
              </a:rPr>
              <a:t>（</a:t>
            </a:r>
            <a:r>
              <a:rPr lang="ja-JP" altLang="en-US" sz="1050" b="1" dirty="0">
                <a:solidFill>
                  <a:schemeClr val="tx1"/>
                </a:solidFill>
              </a:rPr>
              <a:t>相談員配置</a:t>
            </a:r>
            <a:r>
              <a:rPr lang="en-US" altLang="ja-JP" sz="1500" b="1" dirty="0">
                <a:solidFill>
                  <a:schemeClr val="tx1"/>
                </a:solidFill>
              </a:rPr>
              <a:t>H27.4~/</a:t>
            </a:r>
            <a:r>
              <a:rPr lang="ja-JP" altLang="en-US" sz="1050" b="1" dirty="0">
                <a:solidFill>
                  <a:schemeClr val="tx1"/>
                </a:solidFill>
              </a:rPr>
              <a:t>居場所づくり</a:t>
            </a:r>
            <a:r>
              <a:rPr lang="ja-JP" altLang="en-US" sz="1500" b="1" dirty="0">
                <a:solidFill>
                  <a:schemeClr val="tx1"/>
                </a:solidFill>
              </a:rPr>
              <a:t>Ｈ</a:t>
            </a:r>
            <a:r>
              <a:rPr lang="en-US" altLang="ja-JP" sz="1500" b="1" dirty="0">
                <a:solidFill>
                  <a:schemeClr val="tx1"/>
                </a:solidFill>
              </a:rPr>
              <a:t>30.7~</a:t>
            </a:r>
            <a:r>
              <a:rPr lang="ja-JP" altLang="en-US" sz="1500" b="1" dirty="0">
                <a:solidFill>
                  <a:schemeClr val="tx1"/>
                </a:solidFill>
              </a:rPr>
              <a:t>）</a:t>
            </a:r>
          </a:p>
        </p:txBody>
      </p:sp>
      <p:sp>
        <p:nvSpPr>
          <p:cNvPr id="14" name="角丸四角形 13"/>
          <p:cNvSpPr/>
          <p:nvPr/>
        </p:nvSpPr>
        <p:spPr>
          <a:xfrm>
            <a:off x="322769" y="2577362"/>
            <a:ext cx="2965575" cy="4234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rgbClr val="FF0000"/>
                </a:solidFill>
              </a:rPr>
              <a:t>無料職業紹介事業（</a:t>
            </a:r>
            <a:r>
              <a:rPr lang="en-US" altLang="ja-JP" sz="1500" dirty="0">
                <a:solidFill>
                  <a:srgbClr val="FF0000"/>
                </a:solidFill>
              </a:rPr>
              <a:t>H27.11</a:t>
            </a:r>
            <a:r>
              <a:rPr lang="ja-JP" altLang="en-US" sz="1500" dirty="0">
                <a:solidFill>
                  <a:srgbClr val="FF0000"/>
                </a:solidFill>
              </a:rPr>
              <a:t>～）</a:t>
            </a:r>
            <a:endParaRPr lang="en-US" altLang="ja-JP" sz="1500" dirty="0">
              <a:solidFill>
                <a:srgbClr val="FF0000"/>
              </a:solidFill>
            </a:endParaRPr>
          </a:p>
        </p:txBody>
      </p:sp>
      <p:sp>
        <p:nvSpPr>
          <p:cNvPr id="20" name="角丸四角形 19"/>
          <p:cNvSpPr/>
          <p:nvPr/>
        </p:nvSpPr>
        <p:spPr>
          <a:xfrm>
            <a:off x="258097" y="4525302"/>
            <a:ext cx="3032624" cy="63189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Arial"/>
                <a:ea typeface="ＭＳ Ｐゴシック"/>
              </a:rPr>
              <a:t>一時生活支援事業</a:t>
            </a:r>
            <a:endParaRPr lang="en-US" altLang="ja-JP" sz="1500" b="1" dirty="0">
              <a:solidFill>
                <a:schemeClr val="tx1"/>
              </a:solidFill>
              <a:latin typeface="Arial"/>
              <a:ea typeface="ＭＳ Ｐゴシック"/>
            </a:endParaRPr>
          </a:p>
          <a:p>
            <a:pPr algn="ctr"/>
            <a:r>
              <a:rPr lang="ja-JP" altLang="en-US" sz="1500" b="1" dirty="0">
                <a:solidFill>
                  <a:schemeClr val="tx1"/>
                </a:solidFill>
                <a:latin typeface="Arial"/>
                <a:ea typeface="ＭＳ Ｐゴシック"/>
              </a:rPr>
              <a:t>地域居住支援事業</a:t>
            </a:r>
            <a:r>
              <a:rPr lang="en-US" altLang="ja-JP" sz="1500" b="1" dirty="0">
                <a:solidFill>
                  <a:schemeClr val="tx1"/>
                </a:solidFill>
              </a:rPr>
              <a:t>(R2.4~)</a:t>
            </a:r>
            <a:endParaRPr lang="en-US" altLang="ja-JP" sz="1500" b="1" dirty="0">
              <a:solidFill>
                <a:schemeClr val="tx1"/>
              </a:solidFill>
              <a:latin typeface="Arial"/>
              <a:ea typeface="ＭＳ Ｐゴシック"/>
            </a:endParaRPr>
          </a:p>
          <a:p>
            <a:pPr algn="ctr"/>
            <a:r>
              <a:rPr lang="ja-JP" altLang="en-US" sz="1500" b="1" dirty="0">
                <a:solidFill>
                  <a:schemeClr val="tx1"/>
                </a:solidFill>
                <a:latin typeface="Arial"/>
                <a:ea typeface="ＭＳ Ｐゴシック"/>
              </a:rPr>
              <a:t>（居住支援推進事業</a:t>
            </a:r>
            <a:r>
              <a:rPr lang="en-US" altLang="ja-JP" sz="1500" b="1" dirty="0">
                <a:solidFill>
                  <a:schemeClr val="tx1"/>
                </a:solidFill>
                <a:latin typeface="Arial"/>
                <a:ea typeface="ＭＳ Ｐゴシック"/>
              </a:rPr>
              <a:t>R1.7~R2.3)</a:t>
            </a:r>
            <a:endParaRPr lang="ja-JP" altLang="en-US" sz="1500" b="1" dirty="0">
              <a:solidFill>
                <a:schemeClr val="tx1"/>
              </a:solidFill>
              <a:latin typeface="Arial"/>
              <a:ea typeface="ＭＳ Ｐゴシック"/>
            </a:endParaRPr>
          </a:p>
        </p:txBody>
      </p:sp>
      <p:sp>
        <p:nvSpPr>
          <p:cNvPr id="21" name="角丸四角形 20"/>
          <p:cNvSpPr/>
          <p:nvPr/>
        </p:nvSpPr>
        <p:spPr>
          <a:xfrm>
            <a:off x="271373" y="5565947"/>
            <a:ext cx="3001601" cy="378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ひきこもりサポート事業（居場所）</a:t>
            </a:r>
            <a:r>
              <a:rPr lang="en-US" altLang="ja-JP" sz="1350" dirty="0">
                <a:solidFill>
                  <a:schemeClr val="tx1"/>
                </a:solidFill>
              </a:rPr>
              <a:t>(R3.6~</a:t>
            </a:r>
            <a:r>
              <a:rPr lang="ja-JP" altLang="en-US" sz="1350" dirty="0">
                <a:solidFill>
                  <a:schemeClr val="tx1"/>
                </a:solidFill>
              </a:rPr>
              <a:t>）</a:t>
            </a:r>
            <a:endParaRPr lang="en-US" altLang="ja-JP" sz="1350" dirty="0">
              <a:solidFill>
                <a:schemeClr val="tx1"/>
              </a:solidFill>
            </a:endParaRPr>
          </a:p>
        </p:txBody>
      </p:sp>
      <p:sp>
        <p:nvSpPr>
          <p:cNvPr id="22" name="角丸四角形 21"/>
          <p:cNvSpPr/>
          <p:nvPr/>
        </p:nvSpPr>
        <p:spPr>
          <a:xfrm>
            <a:off x="289244" y="5211198"/>
            <a:ext cx="2970330" cy="2834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rPr>
              <a:t>自立相談支援事業（アウトリーチ支援）</a:t>
            </a:r>
            <a:r>
              <a:rPr lang="en-US" altLang="ja-JP" sz="1050" b="1" dirty="0">
                <a:solidFill>
                  <a:srgbClr val="FF0000"/>
                </a:solidFill>
              </a:rPr>
              <a:t>R2.8~</a:t>
            </a:r>
            <a:endParaRPr lang="ja-JP" altLang="en-US" sz="1050" b="1" dirty="0">
              <a:solidFill>
                <a:srgbClr val="FF0000"/>
              </a:solidFill>
            </a:endParaRPr>
          </a:p>
        </p:txBody>
      </p:sp>
      <p:sp>
        <p:nvSpPr>
          <p:cNvPr id="15" name="角丸四角形 14"/>
          <p:cNvSpPr/>
          <p:nvPr/>
        </p:nvSpPr>
        <p:spPr>
          <a:xfrm>
            <a:off x="3637804" y="969747"/>
            <a:ext cx="5409502" cy="1264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p:cNvPicPr>
            <a:picLocks noChangeAspect="1"/>
          </p:cNvPicPr>
          <p:nvPr/>
        </p:nvPicPr>
        <p:blipFill>
          <a:blip r:embed="rId3"/>
          <a:stretch>
            <a:fillRect/>
          </a:stretch>
        </p:blipFill>
        <p:spPr>
          <a:xfrm>
            <a:off x="3867196" y="1030623"/>
            <a:ext cx="848819" cy="1164948"/>
          </a:xfrm>
          <a:prstGeom prst="rect">
            <a:avLst/>
          </a:prstGeom>
        </p:spPr>
      </p:pic>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559" y="1018311"/>
            <a:ext cx="1842681" cy="1157374"/>
          </a:xfrm>
          <a:prstGeom prst="rect">
            <a:avLst/>
          </a:prstGeom>
        </p:spPr>
      </p:pic>
      <p:pic>
        <p:nvPicPr>
          <p:cNvPr id="28" name="図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2986" y="1066530"/>
            <a:ext cx="741195" cy="1100922"/>
          </a:xfrm>
          <a:prstGeom prst="rect">
            <a:avLst/>
          </a:prstGeom>
          <a:ln w="15875">
            <a:solidFill>
              <a:schemeClr val="tx1"/>
            </a:solidFill>
          </a:ln>
        </p:spPr>
      </p:pic>
      <p:pic>
        <p:nvPicPr>
          <p:cNvPr id="29" name="図 28"/>
          <p:cNvPicPr>
            <a:picLocks noChangeAspect="1"/>
          </p:cNvPicPr>
          <p:nvPr/>
        </p:nvPicPr>
        <p:blipFill>
          <a:blip r:embed="rId6"/>
          <a:stretch>
            <a:fillRect/>
          </a:stretch>
        </p:blipFill>
        <p:spPr>
          <a:xfrm>
            <a:off x="7797578" y="1066529"/>
            <a:ext cx="776772" cy="1123855"/>
          </a:xfrm>
          <a:prstGeom prst="rect">
            <a:avLst/>
          </a:prstGeom>
          <a:ln w="12700">
            <a:solidFill>
              <a:schemeClr val="tx1"/>
            </a:solidFill>
          </a:ln>
        </p:spPr>
      </p:pic>
      <p:sp>
        <p:nvSpPr>
          <p:cNvPr id="23" name="テキスト ボックス 22"/>
          <p:cNvSpPr txBox="1"/>
          <p:nvPr/>
        </p:nvSpPr>
        <p:spPr>
          <a:xfrm>
            <a:off x="4705347" y="2193912"/>
            <a:ext cx="4338403" cy="300082"/>
          </a:xfrm>
          <a:prstGeom prst="rect">
            <a:avLst/>
          </a:prstGeom>
          <a:noFill/>
        </p:spPr>
        <p:txBody>
          <a:bodyPr wrap="square" rtlCol="0">
            <a:spAutoFit/>
          </a:bodyPr>
          <a:lstStyle/>
          <a:p>
            <a:r>
              <a:rPr lang="ja-JP" altLang="en-US" sz="1350" b="1" dirty="0" smtClean="0">
                <a:solidFill>
                  <a:srgbClr val="FF0000"/>
                </a:solidFill>
              </a:rPr>
              <a:t>①市役所の機能を活かして相談につなげる</a:t>
            </a:r>
            <a:endParaRPr lang="ja-JP" altLang="en-US" sz="1350" b="1" dirty="0">
              <a:solidFill>
                <a:srgbClr val="FF0000"/>
              </a:solidFill>
            </a:endParaRPr>
          </a:p>
        </p:txBody>
      </p:sp>
      <p:sp>
        <p:nvSpPr>
          <p:cNvPr id="4099" name="正方形/長方形 4098"/>
          <p:cNvSpPr/>
          <p:nvPr/>
        </p:nvSpPr>
        <p:spPr>
          <a:xfrm>
            <a:off x="5436096" y="2504404"/>
            <a:ext cx="3615092" cy="133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350" b="1" dirty="0">
                <a:solidFill>
                  <a:schemeClr val="tx1"/>
                </a:solidFill>
              </a:rPr>
              <a:t>複合的な課題を抱えている相談者像の顕在化</a:t>
            </a:r>
            <a:endParaRPr lang="en-US" altLang="ja-JP" sz="1350" b="1" dirty="0">
              <a:solidFill>
                <a:schemeClr val="tx1"/>
              </a:solidFill>
            </a:endParaRPr>
          </a:p>
          <a:p>
            <a:pPr lvl="0" algn="ctr"/>
            <a:r>
              <a:rPr lang="ja-JP" altLang="en-US" sz="1200" dirty="0">
                <a:solidFill>
                  <a:srgbClr val="000000"/>
                </a:solidFill>
              </a:rPr>
              <a:t>初回アセスメント</a:t>
            </a:r>
            <a:r>
              <a:rPr lang="en-US" altLang="ja-JP" sz="1200" dirty="0">
                <a:solidFill>
                  <a:srgbClr val="000000"/>
                </a:solidFill>
              </a:rPr>
              <a:t>115</a:t>
            </a:r>
            <a:r>
              <a:rPr lang="ja-JP" altLang="en-US" sz="1200" dirty="0">
                <a:solidFill>
                  <a:srgbClr val="000000"/>
                </a:solidFill>
              </a:rPr>
              <a:t>件中　</a:t>
            </a:r>
            <a:r>
              <a:rPr lang="en-US" altLang="ja-JP" sz="1200" dirty="0">
                <a:solidFill>
                  <a:srgbClr val="000000"/>
                </a:solidFill>
              </a:rPr>
              <a:t>446</a:t>
            </a:r>
            <a:r>
              <a:rPr lang="ja-JP" altLang="en-US" sz="1200" dirty="0">
                <a:solidFill>
                  <a:srgbClr val="000000"/>
                </a:solidFill>
              </a:rPr>
              <a:t>個の課題</a:t>
            </a:r>
            <a:r>
              <a:rPr lang="ja-JP" altLang="en-US" sz="1200" dirty="0" smtClean="0">
                <a:solidFill>
                  <a:srgbClr val="000000"/>
                </a:solidFill>
              </a:rPr>
              <a:t>（</a:t>
            </a:r>
            <a:r>
              <a:rPr lang="en-US" altLang="ja-JP" sz="1200" dirty="0" smtClean="0">
                <a:solidFill>
                  <a:srgbClr val="000000"/>
                </a:solidFill>
              </a:rPr>
              <a:t>H30</a:t>
            </a:r>
            <a:r>
              <a:rPr lang="ja-JP" altLang="en-US" sz="1200" dirty="0">
                <a:solidFill>
                  <a:srgbClr val="000000"/>
                </a:solidFill>
              </a:rPr>
              <a:t>年度）</a:t>
            </a:r>
            <a:endParaRPr lang="en-US" altLang="ja-JP" sz="1200" dirty="0">
              <a:solidFill>
                <a:srgbClr val="000000"/>
              </a:solidFill>
            </a:endParaRPr>
          </a:p>
          <a:p>
            <a:pPr lvl="0" algn="ctr"/>
            <a:r>
              <a:rPr lang="ja-JP" altLang="en-US" sz="1200" b="1" dirty="0" smtClean="0">
                <a:solidFill>
                  <a:srgbClr val="FF0000"/>
                </a:solidFill>
              </a:rPr>
              <a:t>　　　　　　→</a:t>
            </a:r>
            <a:r>
              <a:rPr lang="en-US" altLang="ja-JP" sz="1200" b="1" dirty="0">
                <a:solidFill>
                  <a:srgbClr val="FF0000"/>
                </a:solidFill>
              </a:rPr>
              <a:t>1</a:t>
            </a:r>
            <a:r>
              <a:rPr lang="ja-JP" altLang="en-US" sz="1200" b="1" dirty="0">
                <a:solidFill>
                  <a:srgbClr val="FF0000"/>
                </a:solidFill>
              </a:rPr>
              <a:t>人当たり　　</a:t>
            </a:r>
            <a:r>
              <a:rPr lang="en-US" altLang="ja-JP" sz="1200" b="1" dirty="0">
                <a:solidFill>
                  <a:srgbClr val="FF0000"/>
                </a:solidFill>
              </a:rPr>
              <a:t>3.88</a:t>
            </a:r>
            <a:r>
              <a:rPr lang="ja-JP" altLang="en-US" sz="1200" b="1" dirty="0">
                <a:solidFill>
                  <a:srgbClr val="FF0000"/>
                </a:solidFill>
              </a:rPr>
              <a:t>個</a:t>
            </a:r>
            <a:endParaRPr lang="en-US" altLang="ja-JP" sz="1200" b="1" dirty="0">
              <a:solidFill>
                <a:srgbClr val="FF0000"/>
              </a:solidFill>
            </a:endParaRPr>
          </a:p>
          <a:p>
            <a:pPr lvl="0" algn="ctr"/>
            <a:r>
              <a:rPr lang="ja-JP" altLang="en-US" sz="1000" dirty="0">
                <a:solidFill>
                  <a:srgbClr val="000000"/>
                </a:solidFill>
              </a:rPr>
              <a:t>・経済的困窮　         </a:t>
            </a:r>
            <a:r>
              <a:rPr lang="en-US" altLang="ja-JP" sz="1000" dirty="0">
                <a:solidFill>
                  <a:srgbClr val="000000"/>
                </a:solidFill>
              </a:rPr>
              <a:t>70</a:t>
            </a:r>
            <a:r>
              <a:rPr lang="ja-JP" altLang="en-US" sz="1000" dirty="0">
                <a:solidFill>
                  <a:srgbClr val="000000"/>
                </a:solidFill>
              </a:rPr>
              <a:t>　 　・病気　　　　　　　　 </a:t>
            </a:r>
            <a:r>
              <a:rPr lang="en-US" altLang="ja-JP" sz="1000" dirty="0" smtClean="0">
                <a:solidFill>
                  <a:srgbClr val="000000"/>
                </a:solidFill>
              </a:rPr>
              <a:t>48</a:t>
            </a:r>
          </a:p>
          <a:p>
            <a:pPr lvl="0" algn="ctr"/>
            <a:r>
              <a:rPr lang="ja-JP" altLang="en-US" sz="1000" dirty="0" smtClean="0">
                <a:solidFill>
                  <a:srgbClr val="000000"/>
                </a:solidFill>
              </a:rPr>
              <a:t>・</a:t>
            </a:r>
            <a:r>
              <a:rPr lang="ja-JP" altLang="en-US" sz="1000" dirty="0">
                <a:solidFill>
                  <a:srgbClr val="000000"/>
                </a:solidFill>
              </a:rPr>
              <a:t>家計管理の問題　  </a:t>
            </a:r>
            <a:r>
              <a:rPr lang="en-US" altLang="ja-JP" sz="1000" dirty="0">
                <a:solidFill>
                  <a:srgbClr val="000000"/>
                </a:solidFill>
              </a:rPr>
              <a:t>39</a:t>
            </a:r>
            <a:r>
              <a:rPr lang="ja-JP" altLang="en-US" sz="1000" dirty="0">
                <a:solidFill>
                  <a:srgbClr val="000000"/>
                </a:solidFill>
              </a:rPr>
              <a:t>　　 ・就職活動困難      </a:t>
            </a:r>
            <a:r>
              <a:rPr lang="en-US" altLang="ja-JP" sz="1000" dirty="0">
                <a:solidFill>
                  <a:srgbClr val="000000"/>
                </a:solidFill>
              </a:rPr>
              <a:t>32</a:t>
            </a:r>
            <a:r>
              <a:rPr lang="ja-JP" altLang="en-US" sz="1000" dirty="0">
                <a:solidFill>
                  <a:srgbClr val="000000"/>
                </a:solidFill>
              </a:rPr>
              <a:t>　　　　　　 </a:t>
            </a:r>
            <a:endParaRPr lang="en-US" altLang="ja-JP" sz="1000" dirty="0">
              <a:solidFill>
                <a:srgbClr val="000000"/>
              </a:solidFill>
            </a:endParaRPr>
          </a:p>
          <a:p>
            <a:pPr lvl="0" algn="ctr"/>
            <a:r>
              <a:rPr lang="ja-JP" altLang="en-US" sz="1000" dirty="0">
                <a:solidFill>
                  <a:srgbClr val="000000"/>
                </a:solidFill>
              </a:rPr>
              <a:t>・メンタルヘルス　　 </a:t>
            </a:r>
            <a:r>
              <a:rPr lang="ja-JP" altLang="en-US" sz="1000" dirty="0" smtClean="0">
                <a:solidFill>
                  <a:srgbClr val="000000"/>
                </a:solidFill>
              </a:rPr>
              <a:t>  </a:t>
            </a:r>
            <a:r>
              <a:rPr lang="en-US" altLang="ja-JP" sz="1000" dirty="0" smtClean="0">
                <a:solidFill>
                  <a:srgbClr val="000000"/>
                </a:solidFill>
              </a:rPr>
              <a:t>31</a:t>
            </a:r>
            <a:r>
              <a:rPr lang="ja-JP" altLang="en-US" sz="1000" dirty="0">
                <a:solidFill>
                  <a:srgbClr val="000000"/>
                </a:solidFill>
              </a:rPr>
              <a:t>　　・家族関係　　　　　 </a:t>
            </a:r>
            <a:r>
              <a:rPr lang="en-US" altLang="ja-JP" sz="1000" dirty="0">
                <a:solidFill>
                  <a:srgbClr val="000000"/>
                </a:solidFill>
              </a:rPr>
              <a:t>28</a:t>
            </a:r>
          </a:p>
          <a:p>
            <a:pPr lvl="0" algn="ctr"/>
            <a:r>
              <a:rPr lang="ja-JP" altLang="en-US" sz="1000" dirty="0">
                <a:solidFill>
                  <a:srgbClr val="000000"/>
                </a:solidFill>
              </a:rPr>
              <a:t>・社会的孤立　　　　　</a:t>
            </a:r>
            <a:r>
              <a:rPr lang="en-US" altLang="ja-JP" sz="1000" dirty="0">
                <a:solidFill>
                  <a:srgbClr val="000000"/>
                </a:solidFill>
              </a:rPr>
              <a:t>26   </a:t>
            </a:r>
            <a:r>
              <a:rPr lang="ja-JP" altLang="en-US" sz="1000" dirty="0">
                <a:solidFill>
                  <a:srgbClr val="000000"/>
                </a:solidFill>
              </a:rPr>
              <a:t>　・債務　　　　　　　　 </a:t>
            </a:r>
            <a:r>
              <a:rPr lang="en-US" altLang="ja-JP" sz="1000" dirty="0">
                <a:solidFill>
                  <a:srgbClr val="000000"/>
                </a:solidFill>
              </a:rPr>
              <a:t>26</a:t>
            </a:r>
          </a:p>
          <a:p>
            <a:pPr lvl="0" algn="ctr"/>
            <a:r>
              <a:rPr lang="ja-JP" altLang="en-US" sz="1000" dirty="0">
                <a:solidFill>
                  <a:srgbClr val="000000"/>
                </a:solidFill>
              </a:rPr>
              <a:t>・障害（疑い）　　　　　</a:t>
            </a:r>
            <a:r>
              <a:rPr lang="en-US" altLang="ja-JP" sz="1000" dirty="0">
                <a:solidFill>
                  <a:srgbClr val="000000"/>
                </a:solidFill>
              </a:rPr>
              <a:t>23</a:t>
            </a:r>
            <a:r>
              <a:rPr lang="ja-JP" altLang="en-US" sz="1000" dirty="0">
                <a:solidFill>
                  <a:srgbClr val="000000"/>
                </a:solidFill>
              </a:rPr>
              <a:t>　　</a:t>
            </a:r>
            <a:r>
              <a:rPr lang="ja-JP" altLang="en-US" sz="1000" dirty="0" smtClean="0">
                <a:solidFill>
                  <a:srgbClr val="000000"/>
                </a:solidFill>
              </a:rPr>
              <a:t>・</a:t>
            </a:r>
            <a:r>
              <a:rPr lang="ja-JP" altLang="en-US" sz="1000" dirty="0">
                <a:solidFill>
                  <a:srgbClr val="000000"/>
                </a:solidFill>
              </a:rPr>
              <a:t>住まい不安定　　　</a:t>
            </a:r>
            <a:r>
              <a:rPr lang="en-US" altLang="ja-JP" sz="1000" dirty="0">
                <a:solidFill>
                  <a:srgbClr val="000000"/>
                </a:solidFill>
              </a:rPr>
              <a:t>20</a:t>
            </a:r>
            <a:endParaRPr lang="ja-JP" altLang="en-US" sz="1000" dirty="0">
              <a:solidFill>
                <a:srgbClr val="000000"/>
              </a:solidFill>
            </a:endParaRPr>
          </a:p>
        </p:txBody>
      </p:sp>
      <p:sp>
        <p:nvSpPr>
          <p:cNvPr id="4096" name="楕円 4095"/>
          <p:cNvSpPr/>
          <p:nvPr/>
        </p:nvSpPr>
        <p:spPr>
          <a:xfrm>
            <a:off x="3560751" y="2793039"/>
            <a:ext cx="2300452" cy="93051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rPr>
              <a:t>支援を個人に届ける</a:t>
            </a:r>
            <a:endParaRPr lang="en-US" altLang="ja-JP" sz="1200" dirty="0" smtClean="0">
              <a:solidFill>
                <a:srgbClr val="FF0000"/>
              </a:solidFill>
            </a:endParaRPr>
          </a:p>
          <a:p>
            <a:pPr algn="ctr"/>
            <a:r>
              <a:rPr lang="ja-JP" altLang="en-US" sz="1200" dirty="0" smtClean="0">
                <a:solidFill>
                  <a:srgbClr val="FF0000"/>
                </a:solidFill>
              </a:rPr>
              <a:t>アウトリーチ</a:t>
            </a:r>
            <a:endParaRPr lang="ja-JP" altLang="en-US" sz="1200" dirty="0">
              <a:solidFill>
                <a:srgbClr val="FF0000"/>
              </a:solidFill>
            </a:endParaRPr>
          </a:p>
        </p:txBody>
      </p:sp>
      <p:sp>
        <p:nvSpPr>
          <p:cNvPr id="4102" name="雲 4101"/>
          <p:cNvSpPr/>
          <p:nvPr/>
        </p:nvSpPr>
        <p:spPr>
          <a:xfrm>
            <a:off x="6061934" y="3938589"/>
            <a:ext cx="2994072" cy="5659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FF0000"/>
                </a:solidFill>
              </a:rPr>
              <a:t>行政・制度だけでは</a:t>
            </a:r>
            <a:endParaRPr lang="en-US" altLang="ja-JP" sz="1200" b="1" dirty="0">
              <a:solidFill>
                <a:srgbClr val="FF0000"/>
              </a:solidFill>
            </a:endParaRPr>
          </a:p>
          <a:p>
            <a:pPr algn="ctr"/>
            <a:r>
              <a:rPr lang="ja-JP" altLang="en-US" sz="1200" b="1" dirty="0">
                <a:solidFill>
                  <a:srgbClr val="FF0000"/>
                </a:solidFill>
              </a:rPr>
              <a:t>対応できない課題に直面</a:t>
            </a:r>
          </a:p>
        </p:txBody>
      </p:sp>
      <p:sp>
        <p:nvSpPr>
          <p:cNvPr id="4101" name="下矢印 4100"/>
          <p:cNvSpPr/>
          <p:nvPr/>
        </p:nvSpPr>
        <p:spPr>
          <a:xfrm>
            <a:off x="7079112" y="3846231"/>
            <a:ext cx="594066" cy="20941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04" name="角丸四角形 4103"/>
          <p:cNvSpPr/>
          <p:nvPr/>
        </p:nvSpPr>
        <p:spPr>
          <a:xfrm>
            <a:off x="6053233" y="4487920"/>
            <a:ext cx="2947259" cy="2146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下矢印 38"/>
          <p:cNvSpPr/>
          <p:nvPr/>
        </p:nvSpPr>
        <p:spPr>
          <a:xfrm>
            <a:off x="7095130" y="4442418"/>
            <a:ext cx="594066" cy="20941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07533" y="5233279"/>
            <a:ext cx="867983" cy="8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角丸四角形吹き出し 43"/>
          <p:cNvSpPr/>
          <p:nvPr/>
        </p:nvSpPr>
        <p:spPr>
          <a:xfrm>
            <a:off x="6260894" y="4691534"/>
            <a:ext cx="2623640" cy="345171"/>
          </a:xfrm>
          <a:prstGeom prst="wedgeRoundRectCallout">
            <a:avLst>
              <a:gd name="adj1" fmla="val 34511"/>
              <a:gd name="adj2" fmla="val 12449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C00000"/>
                </a:solidFill>
              </a:rPr>
              <a:t>力を貸して下さい！</a:t>
            </a:r>
          </a:p>
        </p:txBody>
      </p:sp>
      <p:sp>
        <p:nvSpPr>
          <p:cNvPr id="4105" name="テキスト ボックス 4104"/>
          <p:cNvSpPr txBox="1"/>
          <p:nvPr/>
        </p:nvSpPr>
        <p:spPr>
          <a:xfrm>
            <a:off x="6061934" y="5092751"/>
            <a:ext cx="2686530" cy="1523494"/>
          </a:xfrm>
          <a:prstGeom prst="rect">
            <a:avLst/>
          </a:prstGeom>
          <a:noFill/>
        </p:spPr>
        <p:txBody>
          <a:bodyPr wrap="square" rtlCol="0">
            <a:spAutoFit/>
          </a:bodyPr>
          <a:lstStyle/>
          <a:p>
            <a:endParaRPr lang="en-US" altLang="ja-JP" sz="1200" b="1" dirty="0" smtClean="0"/>
          </a:p>
          <a:p>
            <a:r>
              <a:rPr lang="ja-JP" altLang="en-US" sz="1200" b="1" dirty="0" smtClean="0"/>
              <a:t>個別</a:t>
            </a:r>
            <a:r>
              <a:rPr lang="ja-JP" altLang="en-US" sz="1200" b="1" dirty="0"/>
              <a:t>支援を通じて中間的就労</a:t>
            </a:r>
            <a:endParaRPr lang="en-US" altLang="ja-JP" sz="1200" b="1" dirty="0"/>
          </a:p>
          <a:p>
            <a:r>
              <a:rPr lang="ja-JP" altLang="en-US" sz="1200" b="1" dirty="0"/>
              <a:t>食料支援・居住支援など、</a:t>
            </a:r>
            <a:endParaRPr lang="en-US" altLang="ja-JP" sz="1200" b="1" dirty="0"/>
          </a:p>
          <a:p>
            <a:r>
              <a:rPr lang="ja-JP" altLang="en-US" sz="1200" b="1" dirty="0">
                <a:solidFill>
                  <a:srgbClr val="FF0000"/>
                </a:solidFill>
              </a:rPr>
              <a:t>行政・制度だけでは対応</a:t>
            </a:r>
            <a:r>
              <a:rPr lang="ja-JP" altLang="en-US" sz="1200" b="1" dirty="0" smtClean="0">
                <a:solidFill>
                  <a:srgbClr val="FF0000"/>
                </a:solidFill>
              </a:rPr>
              <a:t>できない</a:t>
            </a:r>
            <a:endParaRPr lang="en-US" altLang="ja-JP" sz="1200" b="1" dirty="0" smtClean="0">
              <a:solidFill>
                <a:srgbClr val="FF0000"/>
              </a:solidFill>
            </a:endParaRPr>
          </a:p>
          <a:p>
            <a:r>
              <a:rPr lang="ja-JP" altLang="en-US" sz="1200" b="1" dirty="0" smtClean="0"/>
              <a:t>課題の解決</a:t>
            </a:r>
            <a:r>
              <a:rPr lang="ja-JP" altLang="en-US" sz="1200" b="1" dirty="0"/>
              <a:t>のために地域の方々</a:t>
            </a:r>
            <a:r>
              <a:rPr lang="ja-JP" altLang="en-US" sz="1200" b="1" dirty="0" smtClean="0"/>
              <a:t>に</a:t>
            </a:r>
            <a:endParaRPr lang="en-US" altLang="ja-JP" sz="1200" b="1" dirty="0" smtClean="0"/>
          </a:p>
          <a:p>
            <a:r>
              <a:rPr lang="ja-JP" altLang="en-US" sz="1200" b="1" dirty="0" smtClean="0"/>
              <a:t>協力</a:t>
            </a:r>
            <a:r>
              <a:rPr lang="ja-JP" altLang="en-US" sz="1200" b="1" dirty="0"/>
              <a:t>を求めた。</a:t>
            </a:r>
            <a:endParaRPr lang="en-US" altLang="ja-JP" sz="1200" b="1" dirty="0"/>
          </a:p>
          <a:p>
            <a:r>
              <a:rPr lang="ja-JP" altLang="en-US" sz="1200" b="1" dirty="0" smtClean="0"/>
              <a:t>→</a:t>
            </a:r>
            <a:r>
              <a:rPr lang="ja-JP" altLang="en-US" sz="1200" b="1" dirty="0"/>
              <a:t>「支援の実態づくり」につながった。</a:t>
            </a:r>
            <a:endParaRPr lang="en-US" altLang="ja-JP" sz="1200" b="1" dirty="0"/>
          </a:p>
          <a:p>
            <a:endParaRPr lang="ja-JP" altLang="en-US" sz="900" dirty="0"/>
          </a:p>
        </p:txBody>
      </p:sp>
      <p:sp>
        <p:nvSpPr>
          <p:cNvPr id="31" name="屈折矢印 30"/>
          <p:cNvSpPr/>
          <p:nvPr/>
        </p:nvSpPr>
        <p:spPr>
          <a:xfrm rot="5400000">
            <a:off x="3280874" y="2498058"/>
            <a:ext cx="1176948" cy="370630"/>
          </a:xfrm>
          <a:prstGeom prst="bentUpArrow">
            <a:avLst>
              <a:gd name="adj1" fmla="val 25000"/>
              <a:gd name="adj2" fmla="val 50000"/>
              <a:gd name="adj3" fmla="val 392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左矢印吹き出し 5"/>
          <p:cNvSpPr/>
          <p:nvPr/>
        </p:nvSpPr>
        <p:spPr>
          <a:xfrm>
            <a:off x="2987824" y="3942882"/>
            <a:ext cx="2802033" cy="2654470"/>
          </a:xfrm>
          <a:prstGeom prst="leftArrowCallout">
            <a:avLst>
              <a:gd name="adj1" fmla="val 24239"/>
              <a:gd name="adj2" fmla="val 31343"/>
              <a:gd name="adj3" fmla="val 30391"/>
              <a:gd name="adj4" fmla="val 7307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「自立相談支援事業」</a:t>
            </a:r>
            <a:endParaRPr lang="en-US" altLang="ja-JP" sz="1000" dirty="0">
              <a:solidFill>
                <a:schemeClr val="tx1"/>
              </a:solidFill>
            </a:endParaRPr>
          </a:p>
          <a:p>
            <a:r>
              <a:rPr lang="ja-JP" altLang="en-US" sz="1000" dirty="0">
                <a:solidFill>
                  <a:schemeClr val="tx1"/>
                </a:solidFill>
              </a:rPr>
              <a:t>　　・経済的困窮　 ・病気</a:t>
            </a:r>
            <a:endParaRPr lang="en-US" altLang="ja-JP" sz="1000" dirty="0">
              <a:solidFill>
                <a:schemeClr val="tx1"/>
              </a:solidFill>
            </a:endParaRPr>
          </a:p>
          <a:p>
            <a:r>
              <a:rPr lang="ja-JP" altLang="en-US" sz="1000" dirty="0">
                <a:solidFill>
                  <a:schemeClr val="tx1"/>
                </a:solidFill>
              </a:rPr>
              <a:t>　　 ・</a:t>
            </a:r>
            <a:r>
              <a:rPr lang="ja-JP" altLang="en-US" sz="1000" dirty="0" smtClean="0">
                <a:solidFill>
                  <a:schemeClr val="tx1"/>
                </a:solidFill>
              </a:rPr>
              <a:t>メンタルヘルス </a:t>
            </a:r>
            <a:r>
              <a:rPr lang="ja-JP" altLang="en-US" sz="1000" dirty="0">
                <a:solidFill>
                  <a:schemeClr val="tx1"/>
                </a:solidFill>
              </a:rPr>
              <a:t>・家族関係</a:t>
            </a:r>
            <a:endParaRPr lang="en-US" altLang="ja-JP" sz="1000" dirty="0">
              <a:solidFill>
                <a:schemeClr val="tx1"/>
              </a:solidFill>
            </a:endParaRPr>
          </a:p>
          <a:p>
            <a:r>
              <a:rPr lang="ja-JP" altLang="en-US" sz="1000" dirty="0">
                <a:solidFill>
                  <a:schemeClr val="tx1"/>
                </a:solidFill>
              </a:rPr>
              <a:t>「無料職業紹介事業」</a:t>
            </a:r>
            <a:endParaRPr lang="en-US" altLang="ja-JP" sz="1000" dirty="0">
              <a:solidFill>
                <a:schemeClr val="tx1"/>
              </a:solidFill>
            </a:endParaRPr>
          </a:p>
          <a:p>
            <a:r>
              <a:rPr lang="ja-JP" altLang="en-US" sz="1000" dirty="0">
                <a:solidFill>
                  <a:schemeClr val="tx1"/>
                </a:solidFill>
              </a:rPr>
              <a:t>　　 ・就職活動困難 </a:t>
            </a:r>
            <a:endParaRPr lang="en-US" altLang="ja-JP" sz="1000" dirty="0">
              <a:solidFill>
                <a:schemeClr val="tx1"/>
              </a:solidFill>
            </a:endParaRPr>
          </a:p>
          <a:p>
            <a:r>
              <a:rPr lang="ja-JP" altLang="en-US" sz="1000" dirty="0">
                <a:solidFill>
                  <a:schemeClr val="tx1"/>
                </a:solidFill>
              </a:rPr>
              <a:t>「家計改善支援」</a:t>
            </a:r>
            <a:endParaRPr lang="en-US" altLang="ja-JP" sz="1000" dirty="0">
              <a:solidFill>
                <a:schemeClr val="tx1"/>
              </a:solidFill>
            </a:endParaRPr>
          </a:p>
          <a:p>
            <a:r>
              <a:rPr lang="ja-JP" altLang="en-US" sz="1000" dirty="0">
                <a:solidFill>
                  <a:schemeClr val="tx1"/>
                </a:solidFill>
              </a:rPr>
              <a:t>　　・家計管理の問題</a:t>
            </a:r>
            <a:endParaRPr lang="en-US" altLang="ja-JP" sz="1000" dirty="0">
              <a:solidFill>
                <a:schemeClr val="tx1"/>
              </a:solidFill>
            </a:endParaRPr>
          </a:p>
          <a:p>
            <a:r>
              <a:rPr lang="ja-JP" altLang="en-US" sz="1000" dirty="0">
                <a:solidFill>
                  <a:schemeClr val="tx1"/>
                </a:solidFill>
              </a:rPr>
              <a:t>　  ・債務</a:t>
            </a:r>
            <a:endParaRPr lang="en-US" altLang="ja-JP" sz="1000" dirty="0">
              <a:solidFill>
                <a:schemeClr val="tx1"/>
              </a:solidFill>
            </a:endParaRPr>
          </a:p>
          <a:p>
            <a:r>
              <a:rPr lang="ja-JP" altLang="en-US" sz="1000" dirty="0">
                <a:solidFill>
                  <a:schemeClr val="tx1"/>
                </a:solidFill>
              </a:rPr>
              <a:t>「就労準備支援事業」</a:t>
            </a:r>
            <a:endParaRPr lang="en-US" altLang="ja-JP" sz="1000" dirty="0">
              <a:solidFill>
                <a:schemeClr val="tx1"/>
              </a:solidFill>
            </a:endParaRPr>
          </a:p>
          <a:p>
            <a:r>
              <a:rPr lang="ja-JP" altLang="en-US" sz="1000" dirty="0">
                <a:solidFill>
                  <a:schemeClr val="tx1"/>
                </a:solidFill>
              </a:rPr>
              <a:t>　　・ 社会的</a:t>
            </a:r>
            <a:r>
              <a:rPr lang="ja-JP" altLang="en-US" sz="1000" dirty="0" smtClean="0">
                <a:solidFill>
                  <a:schemeClr val="tx1"/>
                </a:solidFill>
              </a:rPr>
              <a:t>孤立 </a:t>
            </a:r>
            <a:r>
              <a:rPr lang="ja-JP" altLang="en-US" sz="1000" dirty="0">
                <a:solidFill>
                  <a:schemeClr val="tx1"/>
                </a:solidFill>
              </a:rPr>
              <a:t>・障害（疑い）</a:t>
            </a:r>
            <a:endParaRPr lang="en-US" altLang="ja-JP" sz="1000" dirty="0">
              <a:solidFill>
                <a:schemeClr val="tx1"/>
              </a:solidFill>
            </a:endParaRPr>
          </a:p>
          <a:p>
            <a:r>
              <a:rPr lang="ja-JP" altLang="en-US" sz="1000" dirty="0">
                <a:solidFill>
                  <a:schemeClr val="tx1"/>
                </a:solidFill>
              </a:rPr>
              <a:t>「一時生活支援事業</a:t>
            </a:r>
            <a:r>
              <a:rPr lang="en-US" altLang="ja-JP" sz="1000" dirty="0">
                <a:solidFill>
                  <a:schemeClr val="tx1"/>
                </a:solidFill>
              </a:rPr>
              <a:t>/</a:t>
            </a:r>
            <a:r>
              <a:rPr lang="ja-JP" altLang="en-US" sz="1000" dirty="0">
                <a:solidFill>
                  <a:schemeClr val="tx1"/>
                </a:solidFill>
              </a:rPr>
              <a:t>地域居住支援事業」　</a:t>
            </a:r>
            <a:endParaRPr lang="en-US" altLang="ja-JP" sz="1000" dirty="0">
              <a:solidFill>
                <a:schemeClr val="tx1"/>
              </a:solidFill>
            </a:endParaRPr>
          </a:p>
          <a:p>
            <a:r>
              <a:rPr lang="ja-JP" altLang="en-US" sz="1000" dirty="0">
                <a:solidFill>
                  <a:schemeClr val="tx1"/>
                </a:solidFill>
              </a:rPr>
              <a:t>　　・住まい不安定　</a:t>
            </a:r>
          </a:p>
          <a:p>
            <a:r>
              <a:rPr lang="ja-JP" altLang="en-US" sz="1200" b="1" dirty="0" smtClean="0">
                <a:solidFill>
                  <a:schemeClr val="tx1"/>
                </a:solidFill>
              </a:rPr>
              <a:t>相談者の抱えている課題、</a:t>
            </a:r>
            <a:endParaRPr lang="en-US" altLang="ja-JP" sz="1200" b="1" dirty="0" smtClean="0">
              <a:solidFill>
                <a:schemeClr val="tx1"/>
              </a:solidFill>
            </a:endParaRPr>
          </a:p>
          <a:p>
            <a:r>
              <a:rPr lang="ja-JP" altLang="en-US" sz="1200" b="1" dirty="0" smtClean="0">
                <a:solidFill>
                  <a:schemeClr val="tx1"/>
                </a:solidFill>
              </a:rPr>
              <a:t>支援の実態の顕在化</a:t>
            </a:r>
            <a:endParaRPr lang="en-US" altLang="ja-JP" sz="1200" b="1" dirty="0" smtClean="0">
              <a:solidFill>
                <a:schemeClr val="tx1"/>
              </a:solidFill>
            </a:endParaRPr>
          </a:p>
          <a:p>
            <a:r>
              <a:rPr lang="ja-JP" altLang="en-US" sz="1200" b="1" dirty="0" smtClean="0">
                <a:solidFill>
                  <a:schemeClr val="tx1"/>
                </a:solidFill>
              </a:rPr>
              <a:t>　 →「事業化」へ</a:t>
            </a:r>
            <a:endParaRPr lang="en-US" altLang="ja-JP" sz="1200" b="1" dirty="0">
              <a:solidFill>
                <a:schemeClr val="tx1"/>
              </a:solidFill>
            </a:endParaRPr>
          </a:p>
        </p:txBody>
      </p:sp>
      <p:sp>
        <p:nvSpPr>
          <p:cNvPr id="47" name="下矢印 46"/>
          <p:cNvSpPr/>
          <p:nvPr/>
        </p:nvSpPr>
        <p:spPr>
          <a:xfrm rot="3212339">
            <a:off x="5403928" y="3777581"/>
            <a:ext cx="594066" cy="3797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テキスト ボックス 31"/>
          <p:cNvSpPr txBox="1"/>
          <p:nvPr/>
        </p:nvSpPr>
        <p:spPr>
          <a:xfrm>
            <a:off x="8613851" y="162692"/>
            <a:ext cx="461665" cy="415180"/>
          </a:xfrm>
          <a:prstGeom prst="rect">
            <a:avLst/>
          </a:prstGeom>
          <a:noFill/>
        </p:spPr>
        <p:txBody>
          <a:bodyPr vert="eaVert" wrap="square" rtlCol="0">
            <a:spAutoFit/>
          </a:bodyPr>
          <a:lstStyle/>
          <a:p>
            <a:r>
              <a:rPr lang="ja-JP" altLang="en-US" dirty="0"/>
              <a:t>４</a:t>
            </a:r>
            <a:endParaRPr kumimoji="1" lang="ja-JP" altLang="en-US" dirty="0"/>
          </a:p>
        </p:txBody>
      </p:sp>
      <p:sp>
        <p:nvSpPr>
          <p:cNvPr id="46" name="下矢印 45"/>
          <p:cNvSpPr/>
          <p:nvPr/>
        </p:nvSpPr>
        <p:spPr>
          <a:xfrm rot="5400000">
            <a:off x="5491274" y="4941921"/>
            <a:ext cx="594066" cy="4047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楕円 34"/>
          <p:cNvSpPr/>
          <p:nvPr/>
        </p:nvSpPr>
        <p:spPr>
          <a:xfrm>
            <a:off x="828267" y="5952255"/>
            <a:ext cx="2300452" cy="59847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rPr>
              <a:t>訪問支援による</a:t>
            </a:r>
            <a:endParaRPr lang="en-US" altLang="ja-JP" sz="1200" dirty="0" smtClean="0">
              <a:solidFill>
                <a:srgbClr val="FF0000"/>
              </a:solidFill>
            </a:endParaRPr>
          </a:p>
          <a:p>
            <a:pPr algn="ctr"/>
            <a:r>
              <a:rPr lang="ja-JP" altLang="en-US" sz="1200" dirty="0" smtClean="0">
                <a:solidFill>
                  <a:srgbClr val="FF0000"/>
                </a:solidFill>
              </a:rPr>
              <a:t>アウトリーチ</a:t>
            </a:r>
            <a:endParaRPr lang="ja-JP" altLang="en-US" sz="1200" dirty="0">
              <a:solidFill>
                <a:srgbClr val="FF0000"/>
              </a:solidFill>
            </a:endParaRPr>
          </a:p>
        </p:txBody>
      </p:sp>
      <p:sp>
        <p:nvSpPr>
          <p:cNvPr id="34" name="屈折矢印 33"/>
          <p:cNvSpPr/>
          <p:nvPr/>
        </p:nvSpPr>
        <p:spPr>
          <a:xfrm rot="5400000">
            <a:off x="7121" y="5703106"/>
            <a:ext cx="1176948" cy="370630"/>
          </a:xfrm>
          <a:prstGeom prst="bentUpArrow">
            <a:avLst>
              <a:gd name="adj1" fmla="val 25000"/>
              <a:gd name="adj2" fmla="val 50000"/>
              <a:gd name="adj3" fmla="val 392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テキスト ボックス 35"/>
          <p:cNvSpPr txBox="1"/>
          <p:nvPr/>
        </p:nvSpPr>
        <p:spPr>
          <a:xfrm>
            <a:off x="2599031" y="6567739"/>
            <a:ext cx="4338403" cy="300082"/>
          </a:xfrm>
          <a:prstGeom prst="rect">
            <a:avLst/>
          </a:prstGeom>
          <a:noFill/>
        </p:spPr>
        <p:txBody>
          <a:bodyPr wrap="square" rtlCol="0">
            <a:spAutoFit/>
          </a:bodyPr>
          <a:lstStyle/>
          <a:p>
            <a:r>
              <a:rPr lang="ja-JP" altLang="en-US" sz="1350" b="1" dirty="0" smtClean="0">
                <a:solidFill>
                  <a:srgbClr val="FF0000"/>
                </a:solidFill>
              </a:rPr>
              <a:t>②個別</a:t>
            </a:r>
            <a:r>
              <a:rPr lang="ja-JP" altLang="en-US" sz="1350" b="1" dirty="0">
                <a:solidFill>
                  <a:srgbClr val="FF0000"/>
                </a:solidFill>
              </a:rPr>
              <a:t>支援を通じた協働・連携</a:t>
            </a:r>
            <a:r>
              <a:rPr lang="ja-JP" altLang="en-US" sz="1350" b="1" dirty="0" smtClean="0">
                <a:solidFill>
                  <a:srgbClr val="FF0000"/>
                </a:solidFill>
              </a:rPr>
              <a:t>から</a:t>
            </a:r>
            <a:r>
              <a:rPr lang="ja-JP" altLang="en-US" sz="1350" b="1" dirty="0">
                <a:solidFill>
                  <a:srgbClr val="FF0000"/>
                </a:solidFill>
              </a:rPr>
              <a:t>支援</a:t>
            </a:r>
            <a:r>
              <a:rPr lang="ja-JP" altLang="en-US" sz="1350" b="1" dirty="0" smtClean="0">
                <a:solidFill>
                  <a:srgbClr val="FF0000"/>
                </a:solidFill>
              </a:rPr>
              <a:t>体制が作られる</a:t>
            </a:r>
            <a:endParaRPr lang="ja-JP" altLang="en-US" sz="1350" b="1" dirty="0">
              <a:solidFill>
                <a:srgbClr val="FF0000"/>
              </a:solidFill>
            </a:endParaRPr>
          </a:p>
        </p:txBody>
      </p:sp>
    </p:spTree>
    <p:extLst>
      <p:ext uri="{BB962C8B-B14F-4D97-AF65-F5344CB8AC3E}">
        <p14:creationId xmlns:p14="http://schemas.microsoft.com/office/powerpoint/2010/main" val="70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ol14-s-2">
  <a:themeElements>
    <a:clrScheme name="cool14-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14-s-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7559</TotalTime>
  <Words>937</Words>
  <Application>Microsoft Office PowerPoint</Application>
  <PresentationFormat>画面に合わせる (4:3)</PresentationFormat>
  <Paragraphs>101</Paragraphs>
  <Slides>4</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HGP創英角ｺﾞｼｯｸUB</vt:lpstr>
      <vt:lpstr>ＭＳ Ｐゴシック</vt:lpstr>
      <vt:lpstr>Arial</vt:lpstr>
      <vt:lpstr>Calibri</vt:lpstr>
      <vt:lpstr>cool14-s-2</vt:lpstr>
      <vt:lpstr>座間市　実践報告 生活困窮者自立支援制度と「断らない相談支援」</vt:lpstr>
      <vt:lpstr>神奈川県座間市</vt:lpstr>
      <vt:lpstr>生活困窮者自立支援制度：「断らない相談支援」</vt:lpstr>
      <vt:lpstr> 生活困窮者自立支援制度を中心とした「断らない相談支援」体制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生活困窮者自立支援制度の 現場の取り組み</dc:title>
  <dc:creator>19635 林　星一</dc:creator>
  <cp:lastModifiedBy>横山 小春</cp:lastModifiedBy>
  <cp:revision>1526</cp:revision>
  <dcterms:created xsi:type="dcterms:W3CDTF">2017-06-16T04:19:06Z</dcterms:created>
  <dcterms:modified xsi:type="dcterms:W3CDTF">2023-06-29T00:33:03Z</dcterms:modified>
</cp:coreProperties>
</file>